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5143500" type="screen16x9"/>
  <p:notesSz cx="6858000" cy="9144000"/>
  <p:embeddedFontLst>
    <p:embeddedFont>
      <p:font typeface="Lato" panose="020F0502020204030203" pitchFamily="34" charset="0"/>
      <p:regular r:id="rId31"/>
      <p:bold r:id="rId32"/>
      <p:italic r:id="rId33"/>
      <p:boldItalic r:id="rId34"/>
    </p:embeddedFont>
    <p:embeddedFont>
      <p:font typeface="Open Sans" panose="020B0606030504020204" pitchFamily="34" charset="0"/>
      <p:regular r:id="rId35"/>
      <p:bold r:id="rId36"/>
      <p:italic r:id="rId37"/>
      <p:boldItalic r:id="rId38"/>
    </p:embeddedFont>
    <p:embeddedFont>
      <p:font typeface="Raleway" pitchFamily="2" charset="77"/>
      <p:regular r:id="rId39"/>
      <p:bold r:id="rId40"/>
      <p:italic r:id="rId41"/>
      <p:boldItalic r:id="rId42"/>
    </p:embeddedFont>
    <p:embeddedFont>
      <p:font typeface="Raleway SemiBold" panose="020F0502020204030204" pitchFamily="34" charset="0"/>
      <p:regular r:id="rId43"/>
      <p:bold r:id="rId44"/>
      <p:italic r:id="rId45"/>
      <p:boldItalic r:id="rId46"/>
    </p:embeddedFont>
    <p:embeddedFont>
      <p:font typeface="Roboto" panose="02000000000000000000" pitchFamily="2" charset="0"/>
      <p:regular r:id="rId47"/>
      <p:bold r:id="rId48"/>
      <p:italic r:id="rId49"/>
      <p:boldItalic r:id="rId50"/>
    </p:embeddedFont>
    <p:embeddedFont>
      <p:font typeface="Roboto Slab" pitchFamily="2" charset="0"/>
      <p:regular r:id="rId51"/>
      <p:bold r:id="rId52"/>
    </p:embeddedFont>
    <p:embeddedFont>
      <p:font typeface="Source Sans Pro" panose="020B0503030403020204" pitchFamily="3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4"/>
  </p:normalViewPr>
  <p:slideViewPr>
    <p:cSldViewPr snapToGrid="0" snapToObjects="1">
      <p:cViewPr varScale="1">
        <p:scale>
          <a:sx n="139" d="100"/>
          <a:sy n="139" d="100"/>
        </p:scale>
        <p:origin x="176" y="5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font" Target="fonts/font2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79e6cd594a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79e6cd594a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79e6cd594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79e6cd594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79e6cd594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79e6cd594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79e6cd594a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79e6cd594a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79e6cd594a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79e6cd594a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79e6cd594a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79e6cd594a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79e6cd594a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79e6cd594a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79e6cd594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79e6cd594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79e6cd594a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79e6cd594a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79e6cd594a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79e6cd594a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79e6cd594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179e6cd594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79e6cd594a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79e6cd594a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79e6cd594a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79e6cd594a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79e6cd594a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79e6cd594a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79e6cd594a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79e6cd594a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79e6cd594a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79e6cd594a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79e6cd594a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79e6cd594a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79e6cd594a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79e6cd594a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79e6cd594a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79e6cd594a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79e6cd594a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79e6cd594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79e6cd594a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79e6cd594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79e6cd594a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79e6cd594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79e6cd594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79e6cd594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79e6cd594a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79e6cd594a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79e6cd594a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79e6cd594a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79e6cd594a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79e6cd594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79e6cd594a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79e6cd594a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complete pattern">
  <p:cSld name="BLANK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28" name="Google Shape;28;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l="19" r="19"/>
          <a:stretch/>
        </p:blipFill>
        <p:spPr>
          <a:xfrm rot="10800000" flipH="1">
            <a:off x="5952" y="0"/>
            <a:ext cx="9140602" cy="5143500"/>
          </a:xfrm>
          <a:prstGeom prst="rect">
            <a:avLst/>
          </a:prstGeom>
          <a:noFill/>
          <a:ln>
            <a:noFill/>
          </a:ln>
        </p:spPr>
      </p:pic>
      <p:sp>
        <p:nvSpPr>
          <p:cNvPr id="31" name="Google Shape;31;p4"/>
          <p:cNvSpPr txBox="1">
            <a:spLocks noGrp="1"/>
          </p:cNvSpPr>
          <p:nvPr>
            <p:ph type="body" idx="1"/>
          </p:nvPr>
        </p:nvSpPr>
        <p:spPr>
          <a:xfrm>
            <a:off x="1215300" y="1723650"/>
            <a:ext cx="6713400" cy="819900"/>
          </a:xfrm>
          <a:prstGeom prst="rect">
            <a:avLst/>
          </a:prstGeom>
        </p:spPr>
        <p:txBody>
          <a:bodyPr spcFirstLastPara="1" wrap="square" lIns="91425" tIns="91425" rIns="91425" bIns="91425" anchor="t" anchorCtr="0">
            <a:noAutofit/>
          </a:bodyPr>
          <a:lstStyle>
            <a:lvl1pPr marL="457200" lvl="0" indent="-457200" algn="ctr" rtl="0">
              <a:spcBef>
                <a:spcPts val="600"/>
              </a:spcBef>
              <a:spcAft>
                <a:spcPts val="0"/>
              </a:spcAft>
              <a:buClr>
                <a:schemeClr val="dk1"/>
              </a:buClr>
              <a:buSzPts val="3600"/>
              <a:buChar char="◎"/>
              <a:defRPr sz="3600" i="1"/>
            </a:lvl1pPr>
            <a:lvl2pPr marL="914400" lvl="1" indent="-457200" algn="ctr" rtl="0">
              <a:spcBef>
                <a:spcPts val="0"/>
              </a:spcBef>
              <a:spcAft>
                <a:spcPts val="0"/>
              </a:spcAft>
              <a:buClr>
                <a:schemeClr val="dk1"/>
              </a:buClr>
              <a:buSzPts val="3600"/>
              <a:buChar char="○"/>
              <a:defRPr sz="3600" i="1"/>
            </a:lvl2pPr>
            <a:lvl3pPr marL="1371600" lvl="2" indent="-457200" algn="ctr" rtl="0">
              <a:spcBef>
                <a:spcPts val="0"/>
              </a:spcBef>
              <a:spcAft>
                <a:spcPts val="0"/>
              </a:spcAft>
              <a:buClr>
                <a:schemeClr val="dk1"/>
              </a:buClr>
              <a:buSzPts val="3600"/>
              <a:buChar char="◉"/>
              <a:defRPr sz="3600" i="1"/>
            </a:lvl3pPr>
            <a:lvl4pPr marL="1828800" lvl="3" indent="-457200" algn="ctr" rtl="0">
              <a:spcBef>
                <a:spcPts val="0"/>
              </a:spcBef>
              <a:spcAft>
                <a:spcPts val="0"/>
              </a:spcAft>
              <a:buSzPts val="3600"/>
              <a:buChar char="●"/>
              <a:defRPr sz="3600" i="1"/>
            </a:lvl4pPr>
            <a:lvl5pPr marL="2286000" lvl="4" indent="-457200" algn="ctr" rtl="0">
              <a:spcBef>
                <a:spcPts val="0"/>
              </a:spcBef>
              <a:spcAft>
                <a:spcPts val="0"/>
              </a:spcAft>
              <a:buSzPts val="3600"/>
              <a:buChar char="○"/>
              <a:defRPr sz="3600" i="1"/>
            </a:lvl5pPr>
            <a:lvl6pPr marL="2743200" lvl="5" indent="-457200" algn="ctr" rtl="0">
              <a:spcBef>
                <a:spcPts val="0"/>
              </a:spcBef>
              <a:spcAft>
                <a:spcPts val="0"/>
              </a:spcAft>
              <a:buSzPts val="3600"/>
              <a:buChar char="■"/>
              <a:defRPr sz="3600" i="1"/>
            </a:lvl6pPr>
            <a:lvl7pPr marL="3200400" lvl="6" indent="-457200" algn="ctr" rtl="0">
              <a:spcBef>
                <a:spcPts val="0"/>
              </a:spcBef>
              <a:spcAft>
                <a:spcPts val="0"/>
              </a:spcAft>
              <a:buSzPts val="3600"/>
              <a:buChar char="●"/>
              <a:defRPr sz="3600" i="1"/>
            </a:lvl7pPr>
            <a:lvl8pPr marL="3657600" lvl="7" indent="-457200" algn="ctr" rtl="0">
              <a:spcBef>
                <a:spcPts val="0"/>
              </a:spcBef>
              <a:spcAft>
                <a:spcPts val="0"/>
              </a:spcAft>
              <a:buSzPts val="3600"/>
              <a:buChar char="○"/>
              <a:defRPr sz="3600" i="1"/>
            </a:lvl8pPr>
            <a:lvl9pPr marL="4114800" lvl="8" indent="-457200" algn="ctr">
              <a:spcBef>
                <a:spcPts val="0"/>
              </a:spcBef>
              <a:spcAft>
                <a:spcPts val="0"/>
              </a:spcAft>
              <a:buSzPts val="3600"/>
              <a:buChar char="■"/>
              <a:defRPr sz="3600" i="1"/>
            </a:lvl9pPr>
          </a:lstStyle>
          <a:p>
            <a:endParaRPr/>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accent1"/>
                  </a:solidFill>
                  <a:latin typeface="Source Sans Pro"/>
                  <a:ea typeface="Source Sans Pro"/>
                  <a:cs typeface="Source Sans Pro"/>
                  <a:sym typeface="Source Sans Pro"/>
                </a:rPr>
                <a:t>“</a:t>
              </a:r>
              <a:endParaRPr sz="6000" b="1">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4190700" y="1925385"/>
              <a:ext cx="762600" cy="7626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 name="Google Shape;36;p4"/>
          <p:cNvCxnSpPr>
            <a:endCxn id="34" idx="1"/>
          </p:cNvCxnSpPr>
          <p:nvPr/>
        </p:nvCxnSpPr>
        <p:spPr>
          <a:xfrm>
            <a:off x="3750511" y="390297"/>
            <a:ext cx="532200" cy="535500"/>
          </a:xfrm>
          <a:prstGeom prst="straightConnector1">
            <a:avLst/>
          </a:prstGeom>
          <a:noFill/>
          <a:ln w="9525" cap="flat" cmpd="sng">
            <a:solidFill>
              <a:srgbClr val="CFD8DC"/>
            </a:solidFill>
            <a:prstDash val="solid"/>
            <a:round/>
            <a:headEnd type="none" w="med" len="med"/>
            <a:tailEnd type="none" w="med" len="med"/>
          </a:ln>
        </p:spPr>
      </p:cxnSp>
      <p:cxnSp>
        <p:nvCxnSpPr>
          <p:cNvPr id="37" name="Google Shape;37;p4"/>
          <p:cNvCxnSpPr/>
          <p:nvPr/>
        </p:nvCxnSpPr>
        <p:spPr>
          <a:xfrm rot="10800000">
            <a:off x="4362902" y="436125"/>
            <a:ext cx="209100" cy="369600"/>
          </a:xfrm>
          <a:prstGeom prst="straightConnector1">
            <a:avLst/>
          </a:prstGeom>
          <a:noFill/>
          <a:ln w="9525" cap="flat" cmpd="sng">
            <a:solidFill>
              <a:srgbClr val="CFD8DC"/>
            </a:solidFill>
            <a:prstDash val="solid"/>
            <a:round/>
            <a:headEnd type="none" w="med" len="med"/>
            <a:tailEnd type="none" w="med" len="med"/>
          </a:ln>
        </p:spPr>
      </p:cxnSp>
      <p:cxnSp>
        <p:nvCxnSpPr>
          <p:cNvPr id="38" name="Google Shape;38;p4"/>
          <p:cNvCxnSpPr/>
          <p:nvPr/>
        </p:nvCxnSpPr>
        <p:spPr>
          <a:xfrm rot="10800000" flipH="1">
            <a:off x="4704510" y="351930"/>
            <a:ext cx="347100" cy="474600"/>
          </a:xfrm>
          <a:prstGeom prst="straightConnector1">
            <a:avLst/>
          </a:prstGeom>
          <a:noFill/>
          <a:ln w="9525" cap="flat" cmpd="sng">
            <a:solidFill>
              <a:srgbClr val="CFD8DC"/>
            </a:solidFill>
            <a:prstDash val="solid"/>
            <a:round/>
            <a:headEnd type="none" w="med" len="med"/>
            <a:tailEnd type="none" w="med" len="med"/>
          </a:ln>
        </p:spPr>
      </p:cxnSp>
      <p:sp>
        <p:nvSpPr>
          <p:cNvPr id="39" name="Google Shape;39;p4"/>
          <p:cNvSpPr txBox="1">
            <a:spLocks noGrp="1"/>
          </p:cNvSpPr>
          <p:nvPr>
            <p:ph type="sldNum" idx="12"/>
          </p:nvPr>
        </p:nvSpPr>
        <p:spPr>
          <a:xfrm>
            <a:off x="-87" y="4749844"/>
            <a:ext cx="91440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2" name="Google Shape;42;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43" name="Google Shape;43;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51" name="Google Shape;51;p7"/>
          <p:cNvSpPr txBox="1">
            <a:spLocks noGrp="1"/>
          </p:cNvSpPr>
          <p:nvPr>
            <p:ph type="body" idx="1"/>
          </p:nvPr>
        </p:nvSpPr>
        <p:spPr>
          <a:xfrm>
            <a:off x="786150"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2" name="Google Shape;52;p7"/>
          <p:cNvSpPr txBox="1">
            <a:spLocks noGrp="1"/>
          </p:cNvSpPr>
          <p:nvPr>
            <p:ph type="body" idx="2"/>
          </p:nvPr>
        </p:nvSpPr>
        <p:spPr>
          <a:xfrm>
            <a:off x="3329992"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3" name="Google Shape;53;p7"/>
          <p:cNvSpPr txBox="1">
            <a:spLocks noGrp="1"/>
          </p:cNvSpPr>
          <p:nvPr>
            <p:ph type="body" idx="3"/>
          </p:nvPr>
        </p:nvSpPr>
        <p:spPr>
          <a:xfrm>
            <a:off x="5873834"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4" name="Google Shape;54;p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9"/>
          <p:cNvSpPr txBox="1">
            <a:spLocks noGrp="1"/>
          </p:cNvSpPr>
          <p:nvPr>
            <p:ph type="body" idx="1"/>
          </p:nvPr>
        </p:nvSpPr>
        <p:spPr>
          <a:xfrm>
            <a:off x="457200" y="4055343"/>
            <a:ext cx="8229600" cy="3687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1800"/>
              <a:buNone/>
              <a:defRPr sz="1800"/>
            </a:lvl1pPr>
          </a:lstStyle>
          <a:p>
            <a:endParaRPr/>
          </a:p>
        </p:txBody>
      </p:sp>
      <p:sp>
        <p:nvSpPr>
          <p:cNvPr id="60" name="Google Shape;60;p9"/>
          <p:cNvSpPr txBox="1">
            <a:spLocks noGrp="1"/>
          </p:cNvSpPr>
          <p:nvPr>
            <p:ph type="sldNum" idx="12"/>
          </p:nvPr>
        </p:nvSpPr>
        <p:spPr>
          <a:xfrm>
            <a:off x="-92" y="4749844"/>
            <a:ext cx="91440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5.png"/><Relationship Id="rId5" Type="http://schemas.openxmlformats.org/officeDocument/2006/relationships/image" Target="../media/image1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5.png"/><Relationship Id="rId5" Type="http://schemas.openxmlformats.org/officeDocument/2006/relationships/image" Target="../media/image1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png"/><Relationship Id="rId5" Type="http://schemas.openxmlformats.org/officeDocument/2006/relationships/image" Target="../media/image1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5.png"/><Relationship Id="rId5" Type="http://schemas.openxmlformats.org/officeDocument/2006/relationships/image" Target="../media/image1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5.png"/><Relationship Id="rId5" Type="http://schemas.openxmlformats.org/officeDocument/2006/relationships/image" Target="../media/image19.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5.png"/><Relationship Id="rId5" Type="http://schemas.openxmlformats.org/officeDocument/2006/relationships/image" Target="../media/image20.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5.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5.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5.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5.png"/><Relationship Id="rId5" Type="http://schemas.openxmlformats.org/officeDocument/2006/relationships/image" Target="../media/image2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5.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5.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5.png"/><Relationship Id="rId5" Type="http://schemas.openxmlformats.org/officeDocument/2006/relationships/image" Target="../media/image22.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5.png"/><Relationship Id="rId5" Type="http://schemas.openxmlformats.org/officeDocument/2006/relationships/image" Target="../media/image23.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24.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24.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4.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24.png"/><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1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a:t>Lab Project 2: System calls and Processes</a:t>
            </a:r>
            <a:endParaRPr sz="3600"/>
          </a:p>
          <a:p>
            <a:pPr marL="0" lvl="0" indent="0" algn="l" rtl="0">
              <a:spcBef>
                <a:spcPts val="0"/>
              </a:spcBef>
              <a:spcAft>
                <a:spcPts val="0"/>
              </a:spcAft>
              <a:buNone/>
            </a:pPr>
            <a:endParaRPr sz="3600"/>
          </a:p>
          <a:p>
            <a:pPr marL="0" lvl="0" indent="0" algn="l" rtl="0">
              <a:spcBef>
                <a:spcPts val="0"/>
              </a:spcBef>
              <a:spcAft>
                <a:spcPts val="0"/>
              </a:spcAft>
              <a:buNone/>
            </a:pPr>
            <a:r>
              <a:rPr lang="en" sz="1800">
                <a:solidFill>
                  <a:schemeClr val="accent3"/>
                </a:solidFill>
              </a:rPr>
              <a:t>Sarina Hamedani</a:t>
            </a:r>
            <a:endParaRPr sz="1800">
              <a:solidFill>
                <a:schemeClr val="accent3"/>
              </a:solidFill>
            </a:endParaRPr>
          </a:p>
          <a:p>
            <a:pPr marL="0" lvl="0" indent="0" algn="l" rtl="0">
              <a:spcBef>
                <a:spcPts val="0"/>
              </a:spcBef>
              <a:spcAft>
                <a:spcPts val="0"/>
              </a:spcAft>
              <a:buNone/>
            </a:pPr>
            <a:r>
              <a:rPr lang="en" sz="1800">
                <a:solidFill>
                  <a:schemeClr val="accent3"/>
                </a:solidFill>
              </a:rPr>
              <a:t>Ali Hajizadeh</a:t>
            </a:r>
            <a:endParaRPr sz="1800">
              <a:solidFill>
                <a:schemeClr val="accent3"/>
              </a:solidFill>
            </a:endParaRPr>
          </a:p>
        </p:txBody>
      </p:sp>
      <p:pic>
        <p:nvPicPr>
          <p:cNvPr id="2" name="Audio Recording.m4a" descr="Audio Recording.m4a">
            <a:extLst>
              <a:ext uri="{FF2B5EF4-FFF2-40B4-BE49-F238E27FC236}">
                <a16:creationId xmlns:a16="http://schemas.microsoft.com/office/drawing/2014/main" id="{99E3C8F9-257F-AB69-9014-8859B4E65B71}"/>
              </a:ext>
            </a:extLst>
          </p:cNvPr>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280907" y="4344369"/>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1"/>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Trapframe</a:t>
            </a:r>
            <a:endParaRPr/>
          </a:p>
        </p:txBody>
      </p:sp>
      <p:sp>
        <p:nvSpPr>
          <p:cNvPr id="147" name="Google Shape;147;p2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148" name="Google Shape;148;p21" descr="Google Shape;165;p22"/>
          <p:cNvPicPr preferRelativeResize="0"/>
          <p:nvPr/>
        </p:nvPicPr>
        <p:blipFill rotWithShape="1">
          <a:blip r:embed="rId5">
            <a:alphaModFix/>
          </a:blip>
          <a:srcRect/>
          <a:stretch/>
        </p:blipFill>
        <p:spPr>
          <a:xfrm>
            <a:off x="1425974" y="1138049"/>
            <a:ext cx="5683092" cy="3820904"/>
          </a:xfrm>
          <a:prstGeom prst="rect">
            <a:avLst/>
          </a:prstGeom>
          <a:noFill/>
          <a:ln>
            <a:noFill/>
          </a:ln>
        </p:spPr>
      </p:pic>
      <p:pic>
        <p:nvPicPr>
          <p:cNvPr id="2" name="Audio Recording.m4a" descr="Audio Recording.m4a">
            <a:extLst>
              <a:ext uri="{FF2B5EF4-FFF2-40B4-BE49-F238E27FC236}">
                <a16:creationId xmlns:a16="http://schemas.microsoft.com/office/drawing/2014/main" id="{C7F9FDB5-425E-62D8-E3FE-592EF274A1CB}"/>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241953"/>
            <a:ext cx="512762" cy="507898"/>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9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2"/>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Trapframe Struct</a:t>
            </a:r>
            <a:endParaRPr/>
          </a:p>
        </p:txBody>
      </p:sp>
      <p:sp>
        <p:nvSpPr>
          <p:cNvPr id="155" name="Google Shape;155;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pic>
        <p:nvPicPr>
          <p:cNvPr id="156" name="Google Shape;156;p22" descr="Google Shape;172;p23"/>
          <p:cNvPicPr preferRelativeResize="0"/>
          <p:nvPr/>
        </p:nvPicPr>
        <p:blipFill rotWithShape="1">
          <a:blip r:embed="rId5">
            <a:alphaModFix/>
          </a:blip>
          <a:srcRect/>
          <a:stretch/>
        </p:blipFill>
        <p:spPr>
          <a:xfrm>
            <a:off x="1408737" y="1178448"/>
            <a:ext cx="6052224" cy="3728054"/>
          </a:xfrm>
          <a:prstGeom prst="rect">
            <a:avLst/>
          </a:prstGeom>
          <a:noFill/>
          <a:ln>
            <a:noFill/>
          </a:ln>
        </p:spPr>
      </p:pic>
      <p:pic>
        <p:nvPicPr>
          <p:cNvPr id="3" name="Audio Recording.m4a" descr="Audio Recording.m4a">
            <a:extLst>
              <a:ext uri="{FF2B5EF4-FFF2-40B4-BE49-F238E27FC236}">
                <a16:creationId xmlns:a16="http://schemas.microsoft.com/office/drawing/2014/main" id="{804C7E35-E85D-97FE-7BF3-E1B6C4C72B2A}"/>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5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3"/>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System Calls in xv6</a:t>
            </a:r>
            <a:endParaRPr/>
          </a:p>
        </p:txBody>
      </p:sp>
      <p:sp>
        <p:nvSpPr>
          <p:cNvPr id="163" name="Google Shape;163;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164" name="Google Shape;164;p23" descr="Google Shape;179;p24"/>
          <p:cNvPicPr preferRelativeResize="0"/>
          <p:nvPr/>
        </p:nvPicPr>
        <p:blipFill rotWithShape="1">
          <a:blip r:embed="rId5">
            <a:alphaModFix/>
          </a:blip>
          <a:srcRect/>
          <a:stretch/>
        </p:blipFill>
        <p:spPr>
          <a:xfrm>
            <a:off x="1369213" y="1261772"/>
            <a:ext cx="6405575" cy="3435159"/>
          </a:xfrm>
          <a:prstGeom prst="rect">
            <a:avLst/>
          </a:prstGeom>
          <a:noFill/>
          <a:ln>
            <a:noFill/>
          </a:ln>
        </p:spPr>
      </p:pic>
      <p:pic>
        <p:nvPicPr>
          <p:cNvPr id="2" name="Audio Recording.m4a" descr="Audio Recording.m4a">
            <a:extLst>
              <a:ext uri="{FF2B5EF4-FFF2-40B4-BE49-F238E27FC236}">
                <a16:creationId xmlns:a16="http://schemas.microsoft.com/office/drawing/2014/main" id="{013B28AA-522A-379F-534B-592DFB48BB77}"/>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9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4"/>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System Call Number</a:t>
            </a:r>
            <a:endParaRPr/>
          </a:p>
        </p:txBody>
      </p:sp>
      <p:sp>
        <p:nvSpPr>
          <p:cNvPr id="171" name="Google Shape;171;p2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pic>
        <p:nvPicPr>
          <p:cNvPr id="172" name="Google Shape;172;p24" descr="Google Shape;186;p25"/>
          <p:cNvPicPr preferRelativeResize="0"/>
          <p:nvPr/>
        </p:nvPicPr>
        <p:blipFill rotWithShape="1">
          <a:blip r:embed="rId5">
            <a:alphaModFix/>
          </a:blip>
          <a:srcRect/>
          <a:stretch/>
        </p:blipFill>
        <p:spPr>
          <a:xfrm>
            <a:off x="1411949" y="1215799"/>
            <a:ext cx="6320101" cy="3589752"/>
          </a:xfrm>
          <a:prstGeom prst="rect">
            <a:avLst/>
          </a:prstGeom>
          <a:noFill/>
          <a:ln>
            <a:noFill/>
          </a:ln>
        </p:spPr>
      </p:pic>
      <p:pic>
        <p:nvPicPr>
          <p:cNvPr id="2" name="Audio Recording.m4a" descr="Audio Recording.m4a">
            <a:extLst>
              <a:ext uri="{FF2B5EF4-FFF2-40B4-BE49-F238E27FC236}">
                <a16:creationId xmlns:a16="http://schemas.microsoft.com/office/drawing/2014/main" id="{E20D6E93-502C-F1CF-4058-9D49156E1954}"/>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3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700">
                <a:latin typeface="Raleway SemiBold"/>
                <a:ea typeface="Raleway SemiBold"/>
                <a:cs typeface="Raleway SemiBold"/>
                <a:sym typeface="Raleway SemiBold"/>
              </a:rPr>
              <a:t>xv6 System Call Naming Convention</a:t>
            </a:r>
            <a:endParaRPr/>
          </a:p>
        </p:txBody>
      </p:sp>
      <p:sp>
        <p:nvSpPr>
          <p:cNvPr id="179" name="Google Shape;179;p2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695D46"/>
              </a:buClr>
              <a:buSzPts val="1800"/>
              <a:buFont typeface="Helvetica Neue"/>
              <a:buChar char="▷"/>
            </a:pPr>
            <a:r>
              <a:rPr lang="en" sz="1800">
                <a:solidFill>
                  <a:srgbClr val="677480"/>
                </a:solidFill>
                <a:latin typeface="Open Sans"/>
                <a:ea typeface="Open Sans"/>
                <a:cs typeface="Open Sans"/>
                <a:sym typeface="Open Sans"/>
              </a:rPr>
              <a:t>Usually a library function</a:t>
            </a:r>
            <a:r>
              <a:rPr lang="en">
                <a:solidFill>
                  <a:srgbClr val="000000"/>
                </a:solidFill>
                <a:latin typeface="Lato"/>
                <a:ea typeface="Lato"/>
                <a:cs typeface="Lato"/>
                <a:sym typeface="Lato"/>
              </a:rPr>
              <a:t> </a:t>
            </a:r>
            <a:r>
              <a:rPr lang="en">
                <a:solidFill>
                  <a:schemeClr val="accent2"/>
                </a:solidFill>
                <a:latin typeface="Lato"/>
                <a:ea typeface="Lato"/>
                <a:cs typeface="Lato"/>
                <a:sym typeface="Lato"/>
              </a:rPr>
              <a:t>foo()</a:t>
            </a:r>
            <a:r>
              <a:rPr lang="en">
                <a:solidFill>
                  <a:srgbClr val="071AC8"/>
                </a:solidFill>
                <a:latin typeface="Lato"/>
                <a:ea typeface="Lato"/>
                <a:cs typeface="Lato"/>
                <a:sym typeface="Lato"/>
              </a:rPr>
              <a:t> </a:t>
            </a:r>
            <a:r>
              <a:rPr lang="en" sz="1800">
                <a:solidFill>
                  <a:srgbClr val="677480"/>
                </a:solidFill>
                <a:latin typeface="Open Sans"/>
                <a:ea typeface="Open Sans"/>
                <a:cs typeface="Open Sans"/>
                <a:sym typeface="Open Sans"/>
              </a:rPr>
              <a:t>will do some work and then call a system call</a:t>
            </a:r>
            <a:r>
              <a:rPr lang="en">
                <a:solidFill>
                  <a:srgbClr val="000000"/>
                </a:solidFill>
                <a:latin typeface="Lato"/>
                <a:ea typeface="Lato"/>
                <a:cs typeface="Lato"/>
                <a:sym typeface="Lato"/>
              </a:rPr>
              <a:t> </a:t>
            </a:r>
            <a:r>
              <a:rPr lang="en">
                <a:solidFill>
                  <a:schemeClr val="accent1"/>
                </a:solidFill>
                <a:latin typeface="Lato"/>
                <a:ea typeface="Lato"/>
                <a:cs typeface="Lato"/>
                <a:sym typeface="Lato"/>
              </a:rPr>
              <a:t>sys_</a:t>
            </a:r>
            <a:r>
              <a:rPr lang="en">
                <a:solidFill>
                  <a:schemeClr val="accent2"/>
                </a:solidFill>
                <a:latin typeface="Lato"/>
                <a:ea typeface="Lato"/>
                <a:cs typeface="Lato"/>
                <a:sym typeface="Lato"/>
              </a:rPr>
              <a:t>foo()</a:t>
            </a:r>
            <a:endParaRPr>
              <a:solidFill>
                <a:schemeClr val="accent2"/>
              </a:solidFill>
              <a:latin typeface="Lato"/>
              <a:ea typeface="Lato"/>
              <a:cs typeface="Lato"/>
              <a:sym typeface="Lato"/>
            </a:endParaRPr>
          </a:p>
          <a:p>
            <a:pPr marL="914400" lvl="1" indent="-342900" algn="l" rtl="0">
              <a:lnSpc>
                <a:spcPct val="115000"/>
              </a:lnSpc>
              <a:spcBef>
                <a:spcPts val="0"/>
              </a:spcBef>
              <a:spcAft>
                <a:spcPts val="0"/>
              </a:spcAft>
              <a:buClr>
                <a:srgbClr val="2185C5"/>
              </a:buClr>
              <a:buSzPts val="1400"/>
              <a:buFont typeface="Helvetica Neue"/>
              <a:buChar char="○"/>
            </a:pPr>
            <a:r>
              <a:rPr lang="en" sz="1400">
                <a:solidFill>
                  <a:schemeClr val="accent2"/>
                </a:solidFill>
                <a:latin typeface="Open Sans"/>
                <a:ea typeface="Open Sans"/>
                <a:cs typeface="Open Sans"/>
                <a:sym typeface="Open Sans"/>
              </a:rPr>
              <a:t>sys_foo()</a:t>
            </a:r>
            <a:r>
              <a:rPr lang="en">
                <a:solidFill>
                  <a:srgbClr val="071AC8"/>
                </a:solidFill>
                <a:latin typeface="Lato"/>
                <a:ea typeface="Lato"/>
                <a:cs typeface="Lato"/>
                <a:sym typeface="Lato"/>
              </a:rPr>
              <a:t> </a:t>
            </a:r>
            <a:r>
              <a:rPr lang="en">
                <a:solidFill>
                  <a:srgbClr val="677480"/>
                </a:solidFill>
                <a:latin typeface="Lato"/>
                <a:ea typeface="Lato"/>
                <a:cs typeface="Lato"/>
                <a:sym typeface="Lato"/>
              </a:rPr>
              <a:t>implemented in</a:t>
            </a:r>
            <a:r>
              <a:rPr lang="en">
                <a:solidFill>
                  <a:srgbClr val="000000"/>
                </a:solidFill>
                <a:latin typeface="Lato"/>
                <a:ea typeface="Lato"/>
                <a:cs typeface="Lato"/>
                <a:sym typeface="Lato"/>
              </a:rPr>
              <a:t> </a:t>
            </a:r>
            <a:r>
              <a:rPr lang="en">
                <a:solidFill>
                  <a:srgbClr val="F20253"/>
                </a:solidFill>
                <a:latin typeface="Lato"/>
                <a:ea typeface="Lato"/>
                <a:cs typeface="Lato"/>
                <a:sym typeface="Lato"/>
              </a:rPr>
              <a:t>sys*.c</a:t>
            </a:r>
            <a:r>
              <a:rPr lang="en">
                <a:solidFill>
                  <a:srgbClr val="009668"/>
                </a:solidFill>
                <a:latin typeface="Lato"/>
                <a:ea typeface="Lato"/>
                <a:cs typeface="Lato"/>
                <a:sym typeface="Lato"/>
              </a:rPr>
              <a:t> </a:t>
            </a:r>
            <a:r>
              <a:rPr lang="en">
                <a:solidFill>
                  <a:srgbClr val="677480"/>
                </a:solidFill>
                <a:latin typeface="Lato"/>
                <a:ea typeface="Lato"/>
                <a:cs typeface="Lato"/>
                <a:sym typeface="Lato"/>
              </a:rPr>
              <a:t>(sysfile.c, sysproc.c)</a:t>
            </a:r>
            <a:endParaRPr sz="1800">
              <a:solidFill>
                <a:srgbClr val="677480"/>
              </a:solidFill>
              <a:latin typeface="Lato"/>
              <a:ea typeface="Lato"/>
              <a:cs typeface="Lato"/>
              <a:sym typeface="Lato"/>
            </a:endParaRPr>
          </a:p>
          <a:p>
            <a:pPr marL="457200" lvl="0" indent="-342900" algn="l" rtl="0">
              <a:lnSpc>
                <a:spcPct val="115000"/>
              </a:lnSpc>
              <a:spcBef>
                <a:spcPts val="0"/>
              </a:spcBef>
              <a:spcAft>
                <a:spcPts val="0"/>
              </a:spcAft>
              <a:buClr>
                <a:srgbClr val="677480"/>
              </a:buClr>
              <a:buSzPts val="1800"/>
              <a:buFont typeface="Helvetica Neue"/>
              <a:buChar char="▷"/>
            </a:pPr>
            <a:r>
              <a:rPr lang="en" sz="1800">
                <a:solidFill>
                  <a:srgbClr val="677480"/>
                </a:solidFill>
                <a:latin typeface="Open Sans"/>
                <a:ea typeface="Open Sans"/>
                <a:cs typeface="Open Sans"/>
                <a:sym typeface="Open Sans"/>
              </a:rPr>
              <a:t>System call number for</a:t>
            </a:r>
            <a:r>
              <a:rPr lang="en">
                <a:solidFill>
                  <a:srgbClr val="000000"/>
                </a:solidFill>
                <a:latin typeface="Lato"/>
                <a:ea typeface="Lato"/>
                <a:cs typeface="Lato"/>
                <a:sym typeface="Lato"/>
              </a:rPr>
              <a:t> </a:t>
            </a:r>
            <a:r>
              <a:rPr lang="en">
                <a:solidFill>
                  <a:schemeClr val="accent2"/>
                </a:solidFill>
                <a:latin typeface="Lato"/>
                <a:ea typeface="Lato"/>
                <a:cs typeface="Lato"/>
                <a:sym typeface="Lato"/>
              </a:rPr>
              <a:t>foo()</a:t>
            </a:r>
            <a:r>
              <a:rPr lang="en">
                <a:solidFill>
                  <a:srgbClr val="071AC8"/>
                </a:solidFill>
                <a:latin typeface="Lato"/>
                <a:ea typeface="Lato"/>
                <a:cs typeface="Lato"/>
                <a:sym typeface="Lato"/>
              </a:rPr>
              <a:t> </a:t>
            </a:r>
            <a:r>
              <a:rPr lang="en" sz="1800">
                <a:solidFill>
                  <a:srgbClr val="677480"/>
                </a:solidFill>
                <a:latin typeface="Open Sans"/>
                <a:ea typeface="Open Sans"/>
                <a:cs typeface="Open Sans"/>
                <a:sym typeface="Open Sans"/>
              </a:rPr>
              <a:t>is</a:t>
            </a:r>
            <a:r>
              <a:rPr lang="en">
                <a:solidFill>
                  <a:srgbClr val="000000"/>
                </a:solidFill>
                <a:latin typeface="Lato"/>
                <a:ea typeface="Lato"/>
                <a:cs typeface="Lato"/>
                <a:sym typeface="Lato"/>
              </a:rPr>
              <a:t> </a:t>
            </a:r>
            <a:r>
              <a:rPr lang="en">
                <a:solidFill>
                  <a:schemeClr val="accent1"/>
                </a:solidFill>
                <a:latin typeface="Lato"/>
                <a:ea typeface="Lato"/>
                <a:cs typeface="Lato"/>
                <a:sym typeface="Lato"/>
              </a:rPr>
              <a:t>SYS_</a:t>
            </a:r>
            <a:r>
              <a:rPr lang="en">
                <a:solidFill>
                  <a:schemeClr val="accent2"/>
                </a:solidFill>
                <a:latin typeface="Lato"/>
                <a:ea typeface="Lato"/>
                <a:cs typeface="Lato"/>
                <a:sym typeface="Lato"/>
              </a:rPr>
              <a:t>foo</a:t>
            </a:r>
            <a:endParaRPr>
              <a:solidFill>
                <a:schemeClr val="accent2"/>
              </a:solidFill>
              <a:latin typeface="Lato"/>
              <a:ea typeface="Lato"/>
              <a:cs typeface="Lato"/>
              <a:sym typeface="Lato"/>
            </a:endParaRPr>
          </a:p>
          <a:p>
            <a:pPr marL="914400" lvl="1" indent="-342900" algn="l" rtl="0">
              <a:lnSpc>
                <a:spcPct val="115000"/>
              </a:lnSpc>
              <a:spcBef>
                <a:spcPts val="0"/>
              </a:spcBef>
              <a:spcAft>
                <a:spcPts val="0"/>
              </a:spcAft>
              <a:buClr>
                <a:srgbClr val="F20253"/>
              </a:buClr>
              <a:buSzPts val="1400"/>
              <a:buFont typeface="Helvetica Neue"/>
              <a:buChar char="○"/>
            </a:pPr>
            <a:r>
              <a:rPr lang="en" sz="1400">
                <a:solidFill>
                  <a:srgbClr val="F20253"/>
                </a:solidFill>
                <a:latin typeface="Open Sans"/>
                <a:ea typeface="Open Sans"/>
                <a:cs typeface="Open Sans"/>
                <a:sym typeface="Open Sans"/>
              </a:rPr>
              <a:t>syscalls.h</a:t>
            </a:r>
            <a:endParaRPr sz="1800">
              <a:solidFill>
                <a:srgbClr val="677480"/>
              </a:solidFill>
              <a:latin typeface="Lato"/>
              <a:ea typeface="Lato"/>
              <a:cs typeface="Lato"/>
              <a:sym typeface="Lato"/>
            </a:endParaRPr>
          </a:p>
          <a:p>
            <a:pPr marL="457200" lvl="0" indent="-342900" algn="l" rtl="0">
              <a:lnSpc>
                <a:spcPct val="115000"/>
              </a:lnSpc>
              <a:spcBef>
                <a:spcPts val="0"/>
              </a:spcBef>
              <a:spcAft>
                <a:spcPts val="0"/>
              </a:spcAft>
              <a:buClr>
                <a:srgbClr val="677480"/>
              </a:buClr>
              <a:buSzPts val="1800"/>
              <a:buFont typeface="Helvetica Neue"/>
              <a:buChar char="▷"/>
            </a:pPr>
            <a:r>
              <a:rPr lang="en" sz="1800">
                <a:solidFill>
                  <a:srgbClr val="677480"/>
                </a:solidFill>
                <a:latin typeface="Open Sans"/>
                <a:ea typeface="Open Sans"/>
                <a:cs typeface="Open Sans"/>
                <a:sym typeface="Open Sans"/>
              </a:rPr>
              <a:t>All system calls begin with</a:t>
            </a:r>
            <a:r>
              <a:rPr lang="en">
                <a:solidFill>
                  <a:srgbClr val="000000"/>
                </a:solidFill>
                <a:latin typeface="Lato"/>
                <a:ea typeface="Lato"/>
                <a:cs typeface="Lato"/>
                <a:sym typeface="Lato"/>
              </a:rPr>
              <a:t> </a:t>
            </a:r>
            <a:r>
              <a:rPr lang="en">
                <a:solidFill>
                  <a:schemeClr val="accent1"/>
                </a:solidFill>
                <a:latin typeface="Lato"/>
                <a:ea typeface="Lato"/>
                <a:cs typeface="Lato"/>
                <a:sym typeface="Lato"/>
              </a:rPr>
              <a:t>sys_</a:t>
            </a:r>
            <a:endParaRPr sz="1400">
              <a:solidFill>
                <a:schemeClr val="accent1"/>
              </a:solidFill>
              <a:latin typeface="Lato"/>
              <a:ea typeface="Lato"/>
              <a:cs typeface="Lato"/>
              <a:sym typeface="Lato"/>
            </a:endParaRPr>
          </a:p>
          <a:p>
            <a:pPr marL="0" lvl="0" indent="457200" algn="l" rtl="0">
              <a:spcBef>
                <a:spcPts val="600"/>
              </a:spcBef>
              <a:spcAft>
                <a:spcPts val="0"/>
              </a:spcAft>
              <a:buClr>
                <a:srgbClr val="000000"/>
              </a:buClr>
              <a:buSzPts val="2400"/>
              <a:buFont typeface="Arial"/>
              <a:buNone/>
            </a:pPr>
            <a:r>
              <a:rPr lang="en">
                <a:solidFill>
                  <a:srgbClr val="677480"/>
                </a:solidFill>
                <a:latin typeface="Lato"/>
                <a:ea typeface="Lato"/>
                <a:cs typeface="Lato"/>
                <a:sym typeface="Lato"/>
              </a:rPr>
              <a:t> </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180" name="Google Shape;180;p2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pic>
        <p:nvPicPr>
          <p:cNvPr id="2" name="Audio Recording.m4a" descr="Audio Recording.m4a">
            <a:extLst>
              <a:ext uri="{FF2B5EF4-FFF2-40B4-BE49-F238E27FC236}">
                <a16:creationId xmlns:a16="http://schemas.microsoft.com/office/drawing/2014/main" id="{80B6AB5C-DC5A-6086-41F9-2D374ADD4561}"/>
              </a:ext>
            </a:extLst>
          </p:cNvPr>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357850"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2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Syscall(void)</a:t>
            </a:r>
            <a:endParaRPr/>
          </a:p>
        </p:txBody>
      </p:sp>
      <p:sp>
        <p:nvSpPr>
          <p:cNvPr id="187" name="Google Shape;187;p26"/>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800"/>
              <a:buFont typeface="Arial"/>
              <a:buNone/>
            </a:pPr>
            <a:r>
              <a:rPr lang="en" sz="1800">
                <a:solidFill>
                  <a:srgbClr val="677480"/>
                </a:solidFill>
                <a:latin typeface="Raleway"/>
                <a:ea typeface="Raleway"/>
                <a:cs typeface="Raleway"/>
                <a:sym typeface="Raleway"/>
              </a:rPr>
              <a:t>All system calls are handled in this function.</a:t>
            </a:r>
            <a:br>
              <a:rPr lang="en" sz="1800">
                <a:solidFill>
                  <a:srgbClr val="677480"/>
                </a:solidFill>
                <a:latin typeface="Raleway"/>
                <a:ea typeface="Raleway"/>
                <a:cs typeface="Raleway"/>
                <a:sym typeface="Raleway"/>
              </a:rPr>
            </a:br>
            <a:r>
              <a:rPr lang="en" sz="1800">
                <a:solidFill>
                  <a:srgbClr val="677480"/>
                </a:solidFill>
                <a:latin typeface="Raleway"/>
                <a:ea typeface="Raleway"/>
                <a:cs typeface="Raleway"/>
                <a:sym typeface="Raleway"/>
              </a:rPr>
              <a:t>The sys num which is saved in eax register is retrieved and system call is read from table.</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188" name="Google Shape;188;p2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pic>
        <p:nvPicPr>
          <p:cNvPr id="189" name="Google Shape;189;p26" descr="Google Shape;201;p27"/>
          <p:cNvPicPr preferRelativeResize="0"/>
          <p:nvPr/>
        </p:nvPicPr>
        <p:blipFill rotWithShape="1">
          <a:blip r:embed="rId5">
            <a:alphaModFix/>
          </a:blip>
          <a:srcRect/>
          <a:stretch/>
        </p:blipFill>
        <p:spPr>
          <a:xfrm>
            <a:off x="2040737" y="2481700"/>
            <a:ext cx="5062526" cy="2153799"/>
          </a:xfrm>
          <a:prstGeom prst="rect">
            <a:avLst/>
          </a:prstGeom>
          <a:noFill/>
          <a:ln>
            <a:noFill/>
          </a:ln>
        </p:spPr>
      </p:pic>
      <p:pic>
        <p:nvPicPr>
          <p:cNvPr id="2" name="Audio Recording.m4a" descr="Audio Recording.m4a">
            <a:extLst>
              <a:ext uri="{FF2B5EF4-FFF2-40B4-BE49-F238E27FC236}">
                <a16:creationId xmlns:a16="http://schemas.microsoft.com/office/drawing/2014/main" id="{0DE4BB72-F1BA-FF58-98FD-DEF650C70814}"/>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13643"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5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700">
                <a:latin typeface="Raleway SemiBold"/>
                <a:ea typeface="Raleway SemiBold"/>
                <a:cs typeface="Raleway SemiBold"/>
                <a:sym typeface="Raleway SemiBold"/>
              </a:rPr>
              <a:t>Prototype of a Typical System Call</a:t>
            </a:r>
            <a:endParaRPr/>
          </a:p>
        </p:txBody>
      </p:sp>
      <p:sp>
        <p:nvSpPr>
          <p:cNvPr id="196" name="Google Shape;196;p2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pic>
        <p:nvPicPr>
          <p:cNvPr id="197" name="Google Shape;197;p27" descr="Google Shape;208;p28"/>
          <p:cNvPicPr preferRelativeResize="0"/>
          <p:nvPr/>
        </p:nvPicPr>
        <p:blipFill rotWithShape="1">
          <a:blip r:embed="rId5">
            <a:alphaModFix/>
          </a:blip>
          <a:srcRect/>
          <a:stretch/>
        </p:blipFill>
        <p:spPr>
          <a:xfrm>
            <a:off x="1315322" y="1318499"/>
            <a:ext cx="6513353" cy="3275852"/>
          </a:xfrm>
          <a:prstGeom prst="rect">
            <a:avLst/>
          </a:prstGeom>
          <a:noFill/>
          <a:ln>
            <a:noFill/>
          </a:ln>
        </p:spPr>
      </p:pic>
      <p:pic>
        <p:nvPicPr>
          <p:cNvPr id="2" name="Audio Recording.m4a" descr="Audio Recording.m4a">
            <a:extLst>
              <a:ext uri="{FF2B5EF4-FFF2-40B4-BE49-F238E27FC236}">
                <a16:creationId xmlns:a16="http://schemas.microsoft.com/office/drawing/2014/main" id="{E4E57F4E-1B96-8D51-7708-60511BB223DF}"/>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79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700">
                <a:latin typeface="Raleway SemiBold"/>
                <a:ea typeface="Raleway SemiBold"/>
                <a:cs typeface="Raleway SemiBold"/>
                <a:sym typeface="Raleway SemiBold"/>
              </a:rPr>
              <a:t>Adding New System Call</a:t>
            </a:r>
            <a:endParaRPr/>
          </a:p>
        </p:txBody>
      </p:sp>
      <p:sp>
        <p:nvSpPr>
          <p:cNvPr id="204" name="Google Shape;204;p28"/>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A system call body is defined in sysproc.c or sysfile.c</a:t>
            </a:r>
            <a:endParaRPr>
              <a:solidFill>
                <a:srgbClr val="677480"/>
              </a:solidFill>
              <a:latin typeface="Lato"/>
              <a:ea typeface="Lato"/>
              <a:cs typeface="Lato"/>
              <a:sym typeface="Lato"/>
            </a:endParaRPr>
          </a:p>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Multiple files are needed to be altered to add a new syscall.</a:t>
            </a:r>
            <a:endParaRPr>
              <a:solidFill>
                <a:srgbClr val="677480"/>
              </a:solidFill>
              <a:latin typeface="Lato"/>
              <a:ea typeface="Lato"/>
              <a:cs typeface="Lato"/>
              <a:sym typeface="Lato"/>
            </a:endParaRPr>
          </a:p>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Desired new system calls in this project:</a:t>
            </a:r>
            <a:endParaRPr>
              <a:solidFill>
                <a:srgbClr val="677480"/>
              </a:solidFill>
              <a:latin typeface="Lato"/>
              <a:ea typeface="Lato"/>
              <a:cs typeface="Lato"/>
              <a:sym typeface="Lato"/>
            </a:endParaRPr>
          </a:p>
          <a:p>
            <a:pPr marL="914400" lvl="1"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void  find_largest_prime_factor (int num)</a:t>
            </a:r>
            <a:endParaRPr>
              <a:solidFill>
                <a:srgbClr val="677480"/>
              </a:solidFill>
              <a:latin typeface="Lato"/>
              <a:ea typeface="Lato"/>
              <a:cs typeface="Lato"/>
              <a:sym typeface="Lato"/>
            </a:endParaRPr>
          </a:p>
          <a:p>
            <a:pPr marL="914400" lvl="1"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void  change_file_size(const char* path, int length)</a:t>
            </a:r>
            <a:endParaRPr>
              <a:solidFill>
                <a:srgbClr val="677480"/>
              </a:solidFill>
              <a:latin typeface="Lato"/>
              <a:ea typeface="Lato"/>
              <a:cs typeface="Lato"/>
              <a:sym typeface="Lato"/>
            </a:endParaRPr>
          </a:p>
          <a:p>
            <a:pPr marL="914400" lvl="1"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void get_callers(int syscall_number)</a:t>
            </a:r>
            <a:endParaRPr sz="1800">
              <a:solidFill>
                <a:srgbClr val="677480"/>
              </a:solidFill>
              <a:latin typeface="Raleway"/>
              <a:ea typeface="Raleway"/>
              <a:cs typeface="Raleway"/>
              <a:sym typeface="Raleway"/>
            </a:endParaRPr>
          </a:p>
          <a:p>
            <a:pPr marL="914400" lvl="1"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void get_parent_id()</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205" name="Google Shape;205;p2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pic>
        <p:nvPicPr>
          <p:cNvPr id="2" name="Audio Recording.m4a" descr="Audio Recording.m4a">
            <a:extLst>
              <a:ext uri="{FF2B5EF4-FFF2-40B4-BE49-F238E27FC236}">
                <a16:creationId xmlns:a16="http://schemas.microsoft.com/office/drawing/2014/main" id="{A622EFEF-C2CA-A520-470F-29DFA64A1A74}"/>
              </a:ext>
            </a:extLst>
          </p:cNvPr>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7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9"/>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Processes</a:t>
            </a:r>
            <a:endParaRPr/>
          </a:p>
        </p:txBody>
      </p:sp>
      <p:sp>
        <p:nvSpPr>
          <p:cNvPr id="212" name="Google Shape;212;p29"/>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rgbClr val="000000"/>
              </a:buClr>
              <a:buSzPts val="1800"/>
              <a:buFont typeface="Arial"/>
              <a:buNone/>
            </a:pPr>
            <a:r>
              <a:rPr lang="en" sz="1800">
                <a:solidFill>
                  <a:srgbClr val="677480"/>
                </a:solidFill>
                <a:latin typeface="Raleway"/>
                <a:ea typeface="Raleway"/>
                <a:cs typeface="Raleway"/>
                <a:sym typeface="Raleway"/>
              </a:rPr>
              <a:t>A process is the running of a program, including the program's state and data. The state includes such things as:</a:t>
            </a:r>
            <a:endParaRPr>
              <a:solidFill>
                <a:srgbClr val="677480"/>
              </a:solidFill>
              <a:latin typeface="Lato"/>
              <a:ea typeface="Lato"/>
              <a:cs typeface="Lato"/>
              <a:sym typeface="Lato"/>
            </a:endParaRPr>
          </a:p>
          <a:p>
            <a:pPr marL="457200" lvl="0" indent="-342900" algn="just" rtl="0">
              <a:lnSpc>
                <a:spcPct val="115000"/>
              </a:lnSpc>
              <a:spcBef>
                <a:spcPts val="120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Memory the program occupied</a:t>
            </a:r>
            <a:endParaRPr>
              <a:solidFill>
                <a:srgbClr val="677480"/>
              </a:solidFill>
              <a:latin typeface="Lato"/>
              <a:ea typeface="Lato"/>
              <a:cs typeface="Lato"/>
              <a:sym typeface="Lato"/>
            </a:endParaRPr>
          </a:p>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Memory contents</a:t>
            </a:r>
            <a:endParaRPr>
              <a:solidFill>
                <a:srgbClr val="677480"/>
              </a:solidFill>
              <a:latin typeface="Lato"/>
              <a:ea typeface="Lato"/>
              <a:cs typeface="Lato"/>
              <a:sym typeface="Lato"/>
            </a:endParaRPr>
          </a:p>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Register values</a:t>
            </a:r>
            <a:endParaRPr>
              <a:solidFill>
                <a:srgbClr val="677480"/>
              </a:solidFill>
              <a:latin typeface="Lato"/>
              <a:ea typeface="Lato"/>
              <a:cs typeface="Lato"/>
              <a:sym typeface="Lato"/>
            </a:endParaRPr>
          </a:p>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Files</a:t>
            </a:r>
            <a:endParaRPr>
              <a:solidFill>
                <a:srgbClr val="677480"/>
              </a:solidFill>
              <a:latin typeface="Lato"/>
              <a:ea typeface="Lato"/>
              <a:cs typeface="Lato"/>
              <a:sym typeface="Lato"/>
            </a:endParaRPr>
          </a:p>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Kernel structures</a:t>
            </a:r>
            <a:endParaRPr/>
          </a:p>
        </p:txBody>
      </p:sp>
      <p:sp>
        <p:nvSpPr>
          <p:cNvPr id="213" name="Google Shape;213;p2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pic>
        <p:nvPicPr>
          <p:cNvPr id="2" name="Audio Recording.m4a" descr="Audio Recording.m4a">
            <a:extLst>
              <a:ext uri="{FF2B5EF4-FFF2-40B4-BE49-F238E27FC236}">
                <a16:creationId xmlns:a16="http://schemas.microsoft.com/office/drawing/2014/main" id="{C9B0CAFC-E638-621F-6375-A7AECD781F35}"/>
              </a:ext>
            </a:extLst>
          </p:cNvPr>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4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0"/>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Managing Processes</a:t>
            </a:r>
            <a:endParaRPr/>
          </a:p>
        </p:txBody>
      </p:sp>
      <p:sp>
        <p:nvSpPr>
          <p:cNvPr id="220" name="Google Shape;220;p30"/>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rgbClr val="000000"/>
              </a:buClr>
              <a:buSzPts val="1800"/>
              <a:buFont typeface="Arial"/>
              <a:buNone/>
            </a:pPr>
            <a:r>
              <a:rPr lang="en" sz="1800">
                <a:solidFill>
                  <a:srgbClr val="677480"/>
                </a:solidFill>
                <a:latin typeface="Raleway"/>
                <a:ea typeface="Raleway"/>
                <a:cs typeface="Raleway"/>
                <a:sym typeface="Raleway"/>
              </a:rPr>
              <a:t>The kernel has a simple data structure for each process, organized in some list. The kernel juggles between the processes, using a context switch, which:</a:t>
            </a:r>
            <a:endParaRPr>
              <a:solidFill>
                <a:srgbClr val="677480"/>
              </a:solidFill>
              <a:latin typeface="Lato"/>
              <a:ea typeface="Lato"/>
              <a:cs typeface="Lato"/>
              <a:sym typeface="Lato"/>
            </a:endParaRPr>
          </a:p>
          <a:p>
            <a:pPr marL="457200" lvl="0" indent="-342900" algn="just" rtl="0">
              <a:lnSpc>
                <a:spcPct val="115000"/>
              </a:lnSpc>
              <a:spcBef>
                <a:spcPts val="120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Saves state of old process to memory.</a:t>
            </a:r>
            <a:endParaRPr>
              <a:solidFill>
                <a:srgbClr val="677480"/>
              </a:solidFill>
              <a:latin typeface="Lato"/>
              <a:ea typeface="Lato"/>
              <a:cs typeface="Lato"/>
              <a:sym typeface="Lato"/>
            </a:endParaRPr>
          </a:p>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Loads state of new process from memory</a:t>
            </a:r>
            <a:endParaRPr>
              <a:solidFill>
                <a:srgbClr val="677480"/>
              </a:solidFill>
              <a:latin typeface="Lato"/>
              <a:ea typeface="Lato"/>
              <a:cs typeface="Lato"/>
              <a:sym typeface="Lato"/>
            </a:endParaRPr>
          </a:p>
          <a:p>
            <a:pPr marL="0" lvl="0" indent="0" algn="just" rtl="0">
              <a:lnSpc>
                <a:spcPct val="115000"/>
              </a:lnSpc>
              <a:spcBef>
                <a:spcPts val="1200"/>
              </a:spcBef>
              <a:spcAft>
                <a:spcPts val="0"/>
              </a:spcAft>
              <a:buNone/>
            </a:pPr>
            <a:r>
              <a:rPr lang="en" sz="1800">
                <a:solidFill>
                  <a:srgbClr val="677480"/>
                </a:solidFill>
                <a:latin typeface="Raleway"/>
                <a:ea typeface="Raleway"/>
                <a:cs typeface="Raleway"/>
                <a:sym typeface="Raleway"/>
              </a:rPr>
              <a:t>The processes are held in a struct named ptable, who has a vector of processes named proc.</a:t>
            </a:r>
            <a:endParaRPr/>
          </a:p>
        </p:txBody>
      </p:sp>
      <p:sp>
        <p:nvSpPr>
          <p:cNvPr id="221" name="Google Shape;221;p3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pic>
        <p:nvPicPr>
          <p:cNvPr id="2" name="Audio Recording.m4a" descr="Audio Recording.m4a">
            <a:extLst>
              <a:ext uri="{FF2B5EF4-FFF2-40B4-BE49-F238E27FC236}">
                <a16:creationId xmlns:a16="http://schemas.microsoft.com/office/drawing/2014/main" id="{83FC4FEF-A405-735E-5863-42F0488D20F6}"/>
              </a:ext>
            </a:extLst>
          </p:cNvPr>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9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solidFill>
                  <a:srgbClr val="0091EA"/>
                </a:solidFill>
                <a:latin typeface="Raleway SemiBold"/>
                <a:ea typeface="Raleway SemiBold"/>
                <a:cs typeface="Raleway SemiBold"/>
                <a:sym typeface="Raleway SemiBold"/>
              </a:rPr>
              <a:t>Why Event Driven Design?</a:t>
            </a:r>
            <a:endParaRPr>
              <a:solidFill>
                <a:srgbClr val="0091EA"/>
              </a:solidFill>
            </a:endParaRPr>
          </a:p>
        </p:txBody>
      </p:sp>
      <p:sp>
        <p:nvSpPr>
          <p:cNvPr id="77" name="Google Shape;77;p13"/>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OS cannot</a:t>
            </a:r>
            <a:r>
              <a:rPr lang="en">
                <a:solidFill>
                  <a:srgbClr val="434343"/>
                </a:solidFill>
                <a:latin typeface="Lato"/>
                <a:ea typeface="Lato"/>
                <a:cs typeface="Lato"/>
                <a:sym typeface="Lato"/>
              </a:rPr>
              <a:t> </a:t>
            </a:r>
            <a:r>
              <a:rPr lang="en">
                <a:solidFill>
                  <a:schemeClr val="accent2"/>
                </a:solidFill>
                <a:latin typeface="Lato"/>
                <a:ea typeface="Lato"/>
                <a:cs typeface="Lato"/>
                <a:sym typeface="Lato"/>
              </a:rPr>
              <a:t>trust</a:t>
            </a:r>
            <a:r>
              <a:rPr lang="en">
                <a:solidFill>
                  <a:srgbClr val="434343"/>
                </a:solidFill>
                <a:latin typeface="Lato"/>
                <a:ea typeface="Lato"/>
                <a:cs typeface="Lato"/>
                <a:sym typeface="Lato"/>
              </a:rPr>
              <a:t> </a:t>
            </a:r>
            <a:r>
              <a:rPr lang="en" sz="1800">
                <a:solidFill>
                  <a:srgbClr val="677480"/>
                </a:solidFill>
                <a:latin typeface="Raleway"/>
                <a:ea typeface="Raleway"/>
                <a:cs typeface="Raleway"/>
                <a:sym typeface="Raleway"/>
              </a:rPr>
              <a:t>user processes</a:t>
            </a:r>
            <a:endParaRPr>
              <a:solidFill>
                <a:srgbClr val="677480"/>
              </a:solidFill>
              <a:latin typeface="Lato"/>
              <a:ea typeface="Lato"/>
              <a:cs typeface="Lato"/>
              <a:sym typeface="Lato"/>
            </a:endParaRPr>
          </a:p>
          <a:p>
            <a:pPr marL="914400" lvl="1" indent="-342900" algn="l"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User processes may be buggy or malicious</a:t>
            </a:r>
            <a:endParaRPr sz="1800">
              <a:solidFill>
                <a:srgbClr val="677480"/>
              </a:solidFill>
              <a:latin typeface="Lato"/>
              <a:ea typeface="Lato"/>
              <a:cs typeface="Lato"/>
              <a:sym typeface="Lato"/>
            </a:endParaRPr>
          </a:p>
          <a:p>
            <a:pPr marL="914400" lvl="1" indent="-342900" algn="l"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User process crash should not affect OS</a:t>
            </a:r>
            <a:endParaRPr>
              <a:solidFill>
                <a:srgbClr val="677480"/>
              </a:solidFill>
              <a:latin typeface="Lato"/>
              <a:ea typeface="Lato"/>
              <a:cs typeface="Lato"/>
              <a:sym typeface="Lato"/>
            </a:endParaRPr>
          </a:p>
          <a:p>
            <a:pPr marL="457200" lvl="0" indent="-342900" algn="l"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OS needs to guarantee</a:t>
            </a:r>
            <a:r>
              <a:rPr lang="en">
                <a:solidFill>
                  <a:srgbClr val="434343"/>
                </a:solidFill>
                <a:latin typeface="Lato"/>
                <a:ea typeface="Lato"/>
                <a:cs typeface="Lato"/>
                <a:sym typeface="Lato"/>
              </a:rPr>
              <a:t> </a:t>
            </a:r>
            <a:r>
              <a:rPr lang="en">
                <a:solidFill>
                  <a:schemeClr val="accent2"/>
                </a:solidFill>
                <a:latin typeface="Lato"/>
                <a:ea typeface="Lato"/>
                <a:cs typeface="Lato"/>
                <a:sym typeface="Lato"/>
              </a:rPr>
              <a:t>fairness</a:t>
            </a:r>
            <a:r>
              <a:rPr lang="en">
                <a:solidFill>
                  <a:srgbClr val="434343"/>
                </a:solidFill>
                <a:latin typeface="Lato"/>
                <a:ea typeface="Lato"/>
                <a:cs typeface="Lato"/>
                <a:sym typeface="Lato"/>
              </a:rPr>
              <a:t> </a:t>
            </a:r>
            <a:r>
              <a:rPr lang="en" sz="1800">
                <a:solidFill>
                  <a:srgbClr val="677480"/>
                </a:solidFill>
                <a:latin typeface="Raleway"/>
                <a:ea typeface="Raleway"/>
                <a:cs typeface="Raleway"/>
                <a:sym typeface="Raleway"/>
              </a:rPr>
              <a:t>to all user processes</a:t>
            </a:r>
            <a:endParaRPr>
              <a:solidFill>
                <a:srgbClr val="677480"/>
              </a:solidFill>
              <a:latin typeface="Lato"/>
              <a:ea typeface="Lato"/>
              <a:cs typeface="Lato"/>
              <a:sym typeface="Lato"/>
            </a:endParaRPr>
          </a:p>
          <a:p>
            <a:pPr marL="914400" lvl="1" indent="-342900" algn="l"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One process cannot 'hog' CPU time</a:t>
            </a:r>
            <a:endParaRPr sz="1800">
              <a:solidFill>
                <a:srgbClr val="677480"/>
              </a:solidFill>
              <a:latin typeface="Lato"/>
              <a:ea typeface="Lato"/>
              <a:cs typeface="Lato"/>
              <a:sym typeface="Lato"/>
            </a:endParaRPr>
          </a:p>
          <a:p>
            <a:pPr marL="914400" lvl="1" indent="-342900" algn="l"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Timer interrupts</a:t>
            </a:r>
            <a:endParaRPr/>
          </a:p>
        </p:txBody>
      </p:sp>
      <p:sp>
        <p:nvSpPr>
          <p:cNvPr id="78" name="Google Shape;78;p1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79" name="Google Shape;79;p13" descr="Google Shape;97;p13"/>
          <p:cNvPicPr preferRelativeResize="0"/>
          <p:nvPr/>
        </p:nvPicPr>
        <p:blipFill rotWithShape="1">
          <a:blip r:embed="rId5">
            <a:alphaModFix/>
          </a:blip>
          <a:srcRect/>
          <a:stretch/>
        </p:blipFill>
        <p:spPr>
          <a:xfrm>
            <a:off x="2599613" y="3157349"/>
            <a:ext cx="3944776" cy="1677951"/>
          </a:xfrm>
          <a:prstGeom prst="rect">
            <a:avLst/>
          </a:prstGeom>
          <a:noFill/>
          <a:ln>
            <a:noFill/>
          </a:ln>
        </p:spPr>
      </p:pic>
      <p:pic>
        <p:nvPicPr>
          <p:cNvPr id="2" name="Audio Recording.m4a" descr="Audio Recording.m4a">
            <a:extLst>
              <a:ext uri="{FF2B5EF4-FFF2-40B4-BE49-F238E27FC236}">
                <a16:creationId xmlns:a16="http://schemas.microsoft.com/office/drawing/2014/main" id="{AF5D02F6-0198-B32D-E5D6-97703606FF30}"/>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7330"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0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1"/>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First Process</a:t>
            </a:r>
            <a:endParaRPr/>
          </a:p>
        </p:txBody>
      </p:sp>
      <p:sp>
        <p:nvSpPr>
          <p:cNvPr id="228" name="Google Shape;228;p31"/>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rgbClr val="97ABBC"/>
              </a:buClr>
              <a:buSzPts val="1800"/>
              <a:buFont typeface="Helvetica Neue"/>
              <a:buNone/>
            </a:pPr>
            <a:r>
              <a:rPr lang="en" sz="1800">
                <a:solidFill>
                  <a:srgbClr val="677480"/>
                </a:solidFill>
                <a:latin typeface="Raleway"/>
                <a:ea typeface="Raleway"/>
                <a:cs typeface="Raleway"/>
                <a:sym typeface="Raleway"/>
              </a:rPr>
              <a:t>Processes are created by the kernel, after another process asks it to. Therefore, the kernel needs to run the first process itself, in order to create someone who will ask for new processes to be created.</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229" name="Google Shape;229;p3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pic>
        <p:nvPicPr>
          <p:cNvPr id="230" name="Google Shape;230;p31" descr="Google Shape;237;p32"/>
          <p:cNvPicPr preferRelativeResize="0"/>
          <p:nvPr/>
        </p:nvPicPr>
        <p:blipFill rotWithShape="1">
          <a:blip r:embed="rId5">
            <a:alphaModFix/>
          </a:blip>
          <a:srcRect/>
          <a:stretch/>
        </p:blipFill>
        <p:spPr>
          <a:xfrm>
            <a:off x="1732000" y="2389099"/>
            <a:ext cx="5679976" cy="2233153"/>
          </a:xfrm>
          <a:prstGeom prst="rect">
            <a:avLst/>
          </a:prstGeom>
          <a:noFill/>
          <a:ln>
            <a:noFill/>
          </a:ln>
        </p:spPr>
      </p:pic>
      <p:pic>
        <p:nvPicPr>
          <p:cNvPr id="2" name="Audio Recording.m4a" descr="Audio Recording.m4a">
            <a:extLst>
              <a:ext uri="{FF2B5EF4-FFF2-40B4-BE49-F238E27FC236}">
                <a16:creationId xmlns:a16="http://schemas.microsoft.com/office/drawing/2014/main" id="{365DA272-6709-B6A7-CF6C-F07CB3160752}"/>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7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2"/>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700">
                <a:latin typeface="Raleway SemiBold"/>
                <a:ea typeface="Raleway SemiBold"/>
                <a:cs typeface="Raleway SemiBold"/>
                <a:sym typeface="Raleway SemiBold"/>
              </a:rPr>
              <a:t>Passing Parameters in System Calls</a:t>
            </a:r>
            <a:endParaRPr/>
          </a:p>
        </p:txBody>
      </p:sp>
      <p:sp>
        <p:nvSpPr>
          <p:cNvPr id="237" name="Google Shape;237;p32"/>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Passing parameters to system calls not similar to</a:t>
            </a:r>
            <a:br>
              <a:rPr lang="en" sz="1800">
                <a:solidFill>
                  <a:srgbClr val="677480"/>
                </a:solidFill>
                <a:latin typeface="Raleway"/>
                <a:ea typeface="Raleway"/>
                <a:cs typeface="Raleway"/>
                <a:sym typeface="Raleway"/>
              </a:rPr>
            </a:br>
            <a:r>
              <a:rPr lang="en" sz="1800">
                <a:solidFill>
                  <a:srgbClr val="677480"/>
                </a:solidFill>
                <a:latin typeface="Raleway"/>
                <a:ea typeface="Raleway"/>
                <a:cs typeface="Raleway"/>
                <a:sym typeface="Raleway"/>
              </a:rPr>
              <a:t>passing parameters in function calls</a:t>
            </a:r>
            <a:endParaRPr>
              <a:solidFill>
                <a:srgbClr val="677480"/>
              </a:solidFill>
              <a:latin typeface="Lato"/>
              <a:ea typeface="Lato"/>
              <a:cs typeface="Lato"/>
              <a:sym typeface="Lato"/>
            </a:endParaRPr>
          </a:p>
          <a:p>
            <a:pPr marL="914400" lvl="1" indent="-342900" algn="just"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Recall stack changes from user mode stack to kernel stack.</a:t>
            </a:r>
            <a:endParaRPr sz="1800">
              <a:solidFill>
                <a:srgbClr val="677480"/>
              </a:solidFill>
              <a:latin typeface="Lato"/>
              <a:ea typeface="Lato"/>
              <a:cs typeface="Lato"/>
              <a:sym typeface="Lato"/>
            </a:endParaRPr>
          </a:p>
          <a:p>
            <a:pPr marL="457200" lvl="0" indent="-342900" algn="just"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Typical Methods</a:t>
            </a:r>
            <a:endParaRPr>
              <a:solidFill>
                <a:srgbClr val="677480"/>
              </a:solidFill>
              <a:latin typeface="Lato"/>
              <a:ea typeface="Lato"/>
              <a:cs typeface="Lato"/>
              <a:sym typeface="Lato"/>
            </a:endParaRPr>
          </a:p>
          <a:p>
            <a:pPr marL="914400" lvl="1" indent="-342900" algn="just"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Pass by Registers (eg. Linux)</a:t>
            </a:r>
            <a:endParaRPr sz="1800">
              <a:solidFill>
                <a:srgbClr val="677480"/>
              </a:solidFill>
              <a:latin typeface="Lato"/>
              <a:ea typeface="Lato"/>
              <a:cs typeface="Lato"/>
              <a:sym typeface="Lato"/>
            </a:endParaRPr>
          </a:p>
          <a:p>
            <a:pPr marL="914400" lvl="1" indent="-342900" algn="just"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Pass via user mode stack (eg. xv6)</a:t>
            </a:r>
            <a:endParaRPr>
              <a:solidFill>
                <a:srgbClr val="677480"/>
              </a:solidFill>
              <a:latin typeface="Lato"/>
              <a:ea typeface="Lato"/>
              <a:cs typeface="Lato"/>
              <a:sym typeface="Lato"/>
            </a:endParaRPr>
          </a:p>
          <a:p>
            <a:pPr marL="1371600" lvl="2" indent="-317500" algn="just"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Complex</a:t>
            </a:r>
            <a:endParaRPr>
              <a:solidFill>
                <a:srgbClr val="677480"/>
              </a:solidFill>
              <a:latin typeface="Lato"/>
              <a:ea typeface="Lato"/>
              <a:cs typeface="Lato"/>
              <a:sym typeface="Lato"/>
            </a:endParaRPr>
          </a:p>
          <a:p>
            <a:pPr marL="914400" lvl="1" indent="-342900" algn="just"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Pass via a designated memory region</a:t>
            </a:r>
            <a:endParaRPr>
              <a:solidFill>
                <a:srgbClr val="677480"/>
              </a:solidFill>
              <a:latin typeface="Lato"/>
              <a:ea typeface="Lato"/>
              <a:cs typeface="Lato"/>
              <a:sym typeface="Lato"/>
            </a:endParaRPr>
          </a:p>
          <a:p>
            <a:pPr marL="1371600" lvl="2" indent="-317500" algn="just" rtl="0">
              <a:lnSpc>
                <a:spcPct val="115000"/>
              </a:lnSpc>
              <a:spcBef>
                <a:spcPts val="0"/>
              </a:spcBef>
              <a:spcAft>
                <a:spcPts val="0"/>
              </a:spcAft>
              <a:buClr>
                <a:srgbClr val="677480"/>
              </a:buClr>
              <a:buSzPts val="1400"/>
              <a:buFont typeface="Helvetica Neue"/>
              <a:buChar char="■"/>
            </a:pPr>
            <a:r>
              <a:rPr lang="en" sz="1400">
                <a:solidFill>
                  <a:srgbClr val="677480"/>
                </a:solidFill>
                <a:latin typeface="Raleway"/>
                <a:ea typeface="Raleway"/>
                <a:cs typeface="Raleway"/>
                <a:sym typeface="Raleway"/>
              </a:rPr>
              <a:t>Address passed through registers</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238" name="Google Shape;238;p3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pic>
        <p:nvPicPr>
          <p:cNvPr id="2" name="Audio Recording.m4a" descr="Audio Recording.m4a">
            <a:extLst>
              <a:ext uri="{FF2B5EF4-FFF2-40B4-BE49-F238E27FC236}">
                <a16:creationId xmlns:a16="http://schemas.microsoft.com/office/drawing/2014/main" id="{EDA57E36-2FC6-991F-8021-ED9F29B7FF5C}"/>
              </a:ext>
            </a:extLst>
          </p:cNvPr>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404384" y="4263800"/>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5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3"/>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700">
                <a:latin typeface="Raleway SemiBold"/>
                <a:ea typeface="Raleway SemiBold"/>
                <a:cs typeface="Raleway SemiBold"/>
                <a:sym typeface="Raleway SemiBold"/>
              </a:rPr>
              <a:t>Pass By Registers (Linux) </a:t>
            </a:r>
            <a:endParaRPr/>
          </a:p>
        </p:txBody>
      </p:sp>
      <p:sp>
        <p:nvSpPr>
          <p:cNvPr id="244" name="Google Shape;244;p33"/>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System calls with fewer than 6 parameters passed in registers</a:t>
            </a:r>
            <a:endParaRPr>
              <a:solidFill>
                <a:srgbClr val="677480"/>
              </a:solidFill>
              <a:latin typeface="Lato"/>
              <a:ea typeface="Lato"/>
              <a:cs typeface="Lato"/>
              <a:sym typeface="Lato"/>
            </a:endParaRPr>
          </a:p>
          <a:p>
            <a:pPr marL="0" lvl="0" indent="457200" algn="l" rtl="0">
              <a:spcBef>
                <a:spcPts val="0"/>
              </a:spcBef>
              <a:spcAft>
                <a:spcPts val="0"/>
              </a:spcAft>
              <a:buClr>
                <a:srgbClr val="000000"/>
              </a:buClr>
              <a:buSzPts val="1800"/>
              <a:buFont typeface="Arial"/>
              <a:buNone/>
            </a:pPr>
            <a:r>
              <a:rPr lang="en" sz="1800">
                <a:solidFill>
                  <a:srgbClr val="677480"/>
                </a:solidFill>
                <a:latin typeface="Raleway"/>
                <a:ea typeface="Raleway"/>
                <a:cs typeface="Raleway"/>
                <a:sym typeface="Raleway"/>
              </a:rPr>
              <a:t>%eax (sys call number), %ebx, %ecx,, %esi, %edi, %ebp</a:t>
            </a:r>
            <a:endParaRPr>
              <a:solidFill>
                <a:srgbClr val="677480"/>
              </a:solidFill>
              <a:latin typeface="Lato"/>
              <a:ea typeface="Lato"/>
              <a:cs typeface="Lato"/>
              <a:sym typeface="Lato"/>
            </a:endParaRPr>
          </a:p>
          <a:p>
            <a:pPr marL="457200" lvl="0" indent="-342900" algn="l" rtl="0">
              <a:spcBef>
                <a:spcPts val="160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If 6 or more arguments</a:t>
            </a:r>
            <a:endParaRPr>
              <a:solidFill>
                <a:srgbClr val="677480"/>
              </a:solidFill>
              <a:latin typeface="Lato"/>
              <a:ea typeface="Lato"/>
              <a:cs typeface="Lato"/>
              <a:sym typeface="Lato"/>
            </a:endParaRPr>
          </a:p>
          <a:p>
            <a:pPr marL="0" lvl="0" indent="457200" algn="l" rtl="0">
              <a:spcBef>
                <a:spcPts val="1600"/>
              </a:spcBef>
              <a:spcAft>
                <a:spcPts val="0"/>
              </a:spcAft>
              <a:buClr>
                <a:srgbClr val="000000"/>
              </a:buClr>
              <a:buSzPts val="1800"/>
              <a:buFont typeface="Arial"/>
              <a:buNone/>
            </a:pPr>
            <a:r>
              <a:rPr lang="en" sz="1800">
                <a:solidFill>
                  <a:srgbClr val="677480"/>
                </a:solidFill>
                <a:latin typeface="Raleway"/>
                <a:ea typeface="Raleway"/>
                <a:cs typeface="Raleway"/>
                <a:sym typeface="Raleway"/>
              </a:rPr>
              <a:t>Pass pointer to block structure containing argument list</a:t>
            </a:r>
            <a:endParaRPr>
              <a:solidFill>
                <a:srgbClr val="677480"/>
              </a:solidFill>
              <a:latin typeface="Lato"/>
              <a:ea typeface="Lato"/>
              <a:cs typeface="Lato"/>
              <a:sym typeface="Lato"/>
            </a:endParaRPr>
          </a:p>
          <a:p>
            <a:pPr marL="457200" lvl="0" indent="-342900" algn="l" rtl="0">
              <a:spcBef>
                <a:spcPts val="160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Max size of argument is the register size (eg. 32 bit)</a:t>
            </a:r>
            <a:endParaRPr>
              <a:solidFill>
                <a:srgbClr val="677480"/>
              </a:solidFill>
              <a:latin typeface="Lato"/>
              <a:ea typeface="Lato"/>
              <a:cs typeface="Lato"/>
              <a:sym typeface="Lato"/>
            </a:endParaRPr>
          </a:p>
          <a:p>
            <a:pPr marL="0" lvl="0" indent="457200" algn="l" rtl="0">
              <a:lnSpc>
                <a:spcPct val="115000"/>
              </a:lnSpc>
              <a:spcBef>
                <a:spcPts val="1600"/>
              </a:spcBef>
              <a:spcAft>
                <a:spcPts val="0"/>
              </a:spcAft>
              <a:buClr>
                <a:srgbClr val="000000"/>
              </a:buClr>
              <a:buSzPts val="1800"/>
              <a:buFont typeface="Arial"/>
              <a:buNone/>
            </a:pPr>
            <a:r>
              <a:rPr lang="en" sz="1800">
                <a:solidFill>
                  <a:srgbClr val="677480"/>
                </a:solidFill>
                <a:latin typeface="Raleway"/>
                <a:ea typeface="Raleway"/>
                <a:cs typeface="Raleway"/>
                <a:sym typeface="Raleway"/>
              </a:rPr>
              <a:t>Larger pointers passed through pointers</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245" name="Google Shape;245;p3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pic>
        <p:nvPicPr>
          <p:cNvPr id="2" name="Audio Recording.m4a" descr="Audio Recording.m4a">
            <a:extLst>
              <a:ext uri="{FF2B5EF4-FFF2-40B4-BE49-F238E27FC236}">
                <a16:creationId xmlns:a16="http://schemas.microsoft.com/office/drawing/2014/main" id="{57EB8DB0-0BF6-9633-57FA-E5FCCD42A54E}"/>
              </a:ext>
            </a:extLst>
          </p:cNvPr>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5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4"/>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700">
                <a:latin typeface="Raleway SemiBold"/>
                <a:ea typeface="Raleway SemiBold"/>
                <a:cs typeface="Raleway SemiBold"/>
                <a:sym typeface="Raleway SemiBold"/>
              </a:rPr>
              <a:t>Pass via User Mode Stack (xv6)</a:t>
            </a:r>
            <a:endParaRPr/>
          </a:p>
        </p:txBody>
      </p:sp>
      <p:sp>
        <p:nvSpPr>
          <p:cNvPr id="251" name="Google Shape;251;p3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pic>
        <p:nvPicPr>
          <p:cNvPr id="252" name="Google Shape;252;p34" descr="Google Shape;258;p35"/>
          <p:cNvPicPr preferRelativeResize="0"/>
          <p:nvPr/>
        </p:nvPicPr>
        <p:blipFill rotWithShape="1">
          <a:blip r:embed="rId5">
            <a:alphaModFix/>
          </a:blip>
          <a:srcRect t="820" b="-819"/>
          <a:stretch/>
        </p:blipFill>
        <p:spPr>
          <a:xfrm>
            <a:off x="1555929" y="1252975"/>
            <a:ext cx="6032147" cy="3758550"/>
          </a:xfrm>
          <a:prstGeom prst="rect">
            <a:avLst/>
          </a:prstGeom>
          <a:noFill/>
          <a:ln>
            <a:noFill/>
          </a:ln>
        </p:spPr>
      </p:pic>
      <p:pic>
        <p:nvPicPr>
          <p:cNvPr id="2" name="Audio Recording.m4a" descr="Audio Recording.m4a">
            <a:extLst>
              <a:ext uri="{FF2B5EF4-FFF2-40B4-BE49-F238E27FC236}">
                <a16:creationId xmlns:a16="http://schemas.microsoft.com/office/drawing/2014/main" id="{8ED72B4E-244D-E8A4-989E-00ED13B4DB78}"/>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7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Return from System Calls</a:t>
            </a:r>
            <a:endParaRPr/>
          </a:p>
        </p:txBody>
      </p:sp>
      <p:sp>
        <p:nvSpPr>
          <p:cNvPr id="258" name="Google Shape;258;p3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pic>
        <p:nvPicPr>
          <p:cNvPr id="259" name="Google Shape;259;p35" descr="Google Shape;265;p36"/>
          <p:cNvPicPr preferRelativeResize="0"/>
          <p:nvPr/>
        </p:nvPicPr>
        <p:blipFill rotWithShape="1">
          <a:blip r:embed="rId5">
            <a:alphaModFix/>
          </a:blip>
          <a:srcRect/>
          <a:stretch/>
        </p:blipFill>
        <p:spPr>
          <a:xfrm>
            <a:off x="1400735" y="1219973"/>
            <a:ext cx="6342528" cy="3467902"/>
          </a:xfrm>
          <a:prstGeom prst="rect">
            <a:avLst/>
          </a:prstGeom>
          <a:noFill/>
          <a:ln>
            <a:noFill/>
          </a:ln>
        </p:spPr>
      </p:pic>
      <p:pic>
        <p:nvPicPr>
          <p:cNvPr id="2" name="Audio Recording.m4a" descr="Audio Recording.m4a">
            <a:extLst>
              <a:ext uri="{FF2B5EF4-FFF2-40B4-BE49-F238E27FC236}">
                <a16:creationId xmlns:a16="http://schemas.microsoft.com/office/drawing/2014/main" id="{6F2BA260-86B1-B711-A63E-3C0BF8BA4C99}"/>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7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Find Largest Prime Factor</a:t>
            </a:r>
            <a:endParaRPr/>
          </a:p>
        </p:txBody>
      </p:sp>
      <p:sp>
        <p:nvSpPr>
          <p:cNvPr id="265" name="Google Shape;265;p36"/>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800"/>
              <a:buFont typeface="Arial"/>
              <a:buNone/>
            </a:pPr>
            <a:r>
              <a:rPr lang="en" sz="1800">
                <a:solidFill>
                  <a:srgbClr val="677480"/>
                </a:solidFill>
                <a:latin typeface="Raleway"/>
                <a:ea typeface="Raleway"/>
                <a:cs typeface="Raleway"/>
                <a:sym typeface="Raleway"/>
              </a:rPr>
              <a:t>int find_largest_prime_factor(int </a:t>
            </a:r>
            <a:r>
              <a:rPr lang="en" sz="1800" i="1">
                <a:solidFill>
                  <a:srgbClr val="677480"/>
                </a:solidFill>
                <a:latin typeface="Raleway"/>
                <a:ea typeface="Raleway"/>
                <a:cs typeface="Raleway"/>
                <a:sym typeface="Raleway"/>
              </a:rPr>
              <a:t>num</a:t>
            </a:r>
            <a:r>
              <a:rPr lang="en" sz="1800">
                <a:solidFill>
                  <a:srgbClr val="677480"/>
                </a:solidFill>
                <a:latin typeface="Raleway"/>
                <a:ea typeface="Raleway"/>
                <a:cs typeface="Raleway"/>
                <a:sym typeface="Raleway"/>
              </a:rPr>
              <a:t>)</a:t>
            </a:r>
            <a:endParaRPr>
              <a:solidFill>
                <a:srgbClr val="677480"/>
              </a:solidFill>
              <a:latin typeface="Lato"/>
              <a:ea typeface="Lato"/>
              <a:cs typeface="Lato"/>
              <a:sym typeface="Lato"/>
            </a:endParaRPr>
          </a:p>
          <a:p>
            <a:pPr marL="0" lvl="0" indent="0" algn="l" rtl="0">
              <a:spcBef>
                <a:spcPts val="0"/>
              </a:spcBef>
              <a:spcAft>
                <a:spcPts val="0"/>
              </a:spcAft>
              <a:buNone/>
            </a:pPr>
            <a:endParaRPr sz="1800">
              <a:solidFill>
                <a:srgbClr val="677480"/>
              </a:solidFill>
              <a:latin typeface="Raleway"/>
              <a:ea typeface="Raleway"/>
              <a:cs typeface="Raleway"/>
              <a:sym typeface="Raleway"/>
            </a:endParaRPr>
          </a:p>
          <a:p>
            <a:pPr marL="457200" lvl="0" indent="-342900" algn="l" rtl="0">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Get the number as argument</a:t>
            </a:r>
            <a:endParaRPr>
              <a:solidFill>
                <a:srgbClr val="677480"/>
              </a:solidFill>
              <a:latin typeface="Lato"/>
              <a:ea typeface="Lato"/>
              <a:cs typeface="Lato"/>
              <a:sym typeface="Lato"/>
            </a:endParaRPr>
          </a:p>
          <a:p>
            <a:pPr marL="457200" lvl="0" indent="-342900" algn="l" rtl="0">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Use a register to store the argument</a:t>
            </a:r>
            <a:endParaRPr>
              <a:solidFill>
                <a:srgbClr val="677480"/>
              </a:solidFill>
              <a:latin typeface="Lato"/>
              <a:ea typeface="Lato"/>
              <a:cs typeface="Lato"/>
              <a:sym typeface="Lato"/>
            </a:endParaRPr>
          </a:p>
          <a:p>
            <a:pPr marL="457200" lvl="0" indent="-342900" algn="l" rtl="0">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Return the largest prime factor of number</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266" name="Google Shape;266;p3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pic>
        <p:nvPicPr>
          <p:cNvPr id="2" name="25.m4a">
            <a:hlinkClick r:id="" action="ppaction://media"/>
            <a:extLst>
              <a:ext uri="{FF2B5EF4-FFF2-40B4-BE49-F238E27FC236}">
                <a16:creationId xmlns:a16="http://schemas.microsoft.com/office/drawing/2014/main" id="{53D4C18B-1A31-F306-C32E-5013C22243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97984" y="393705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3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Change File Size</a:t>
            </a:r>
            <a:endParaRPr/>
          </a:p>
        </p:txBody>
      </p:sp>
      <p:sp>
        <p:nvSpPr>
          <p:cNvPr id="272" name="Google Shape;272;p37"/>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800"/>
              <a:buFont typeface="Arial"/>
              <a:buNone/>
            </a:pPr>
            <a:r>
              <a:rPr lang="en" sz="1800">
                <a:solidFill>
                  <a:srgbClr val="677480"/>
                </a:solidFill>
                <a:latin typeface="Raleway"/>
                <a:ea typeface="Raleway"/>
                <a:cs typeface="Raleway"/>
                <a:sym typeface="Raleway"/>
              </a:rPr>
              <a:t>void chnage_file_size(const char* </a:t>
            </a:r>
            <a:r>
              <a:rPr lang="en" sz="1800" i="1">
                <a:solidFill>
                  <a:srgbClr val="677480"/>
                </a:solidFill>
                <a:latin typeface="Raleway"/>
                <a:ea typeface="Raleway"/>
                <a:cs typeface="Raleway"/>
                <a:sym typeface="Raleway"/>
              </a:rPr>
              <a:t>path</a:t>
            </a:r>
            <a:r>
              <a:rPr lang="en" sz="1800">
                <a:solidFill>
                  <a:srgbClr val="677480"/>
                </a:solidFill>
                <a:latin typeface="Raleway"/>
                <a:ea typeface="Raleway"/>
                <a:cs typeface="Raleway"/>
                <a:sym typeface="Raleway"/>
              </a:rPr>
              <a:t>, int </a:t>
            </a:r>
            <a:r>
              <a:rPr lang="en" sz="1800" i="1">
                <a:solidFill>
                  <a:srgbClr val="677480"/>
                </a:solidFill>
                <a:latin typeface="Raleway"/>
                <a:ea typeface="Raleway"/>
                <a:cs typeface="Raleway"/>
                <a:sym typeface="Raleway"/>
              </a:rPr>
              <a:t>length</a:t>
            </a:r>
            <a:r>
              <a:rPr lang="en" sz="1800">
                <a:solidFill>
                  <a:srgbClr val="677480"/>
                </a:solidFill>
                <a:latin typeface="Raleway"/>
                <a:ea typeface="Raleway"/>
                <a:cs typeface="Raleway"/>
                <a:sym typeface="Raleway"/>
              </a:rPr>
              <a:t>)</a:t>
            </a:r>
            <a:endParaRPr sz="1800">
              <a:solidFill>
                <a:srgbClr val="677480"/>
              </a:solidFill>
              <a:latin typeface="Raleway"/>
              <a:ea typeface="Raleway"/>
              <a:cs typeface="Raleway"/>
              <a:sym typeface="Raleway"/>
            </a:endParaRPr>
          </a:p>
          <a:p>
            <a:pPr marL="0" lvl="0" indent="0" algn="l" rtl="0">
              <a:lnSpc>
                <a:spcPct val="115000"/>
              </a:lnSpc>
              <a:spcBef>
                <a:spcPts val="0"/>
              </a:spcBef>
              <a:spcAft>
                <a:spcPts val="0"/>
              </a:spcAft>
              <a:buClr>
                <a:srgbClr val="000000"/>
              </a:buClr>
              <a:buSzPts val="1800"/>
              <a:buFont typeface="Arial"/>
              <a:buNone/>
            </a:pPr>
            <a:endParaRPr sz="1800">
              <a:solidFill>
                <a:srgbClr val="677480"/>
              </a:solidFill>
              <a:latin typeface="Raleway"/>
              <a:ea typeface="Raleway"/>
              <a:cs typeface="Raleway"/>
              <a:sym typeface="Raleway"/>
            </a:endParaRPr>
          </a:p>
          <a:p>
            <a:pPr marL="457200" lvl="0" indent="-342900" algn="l" rtl="0">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Get the path of a file and the final length of file as argument</a:t>
            </a:r>
            <a:endParaRPr>
              <a:solidFill>
                <a:srgbClr val="677480"/>
              </a:solidFill>
              <a:latin typeface="Lato"/>
              <a:ea typeface="Lato"/>
              <a:cs typeface="Lato"/>
              <a:sym typeface="Lato"/>
            </a:endParaRPr>
          </a:p>
          <a:p>
            <a:pPr marL="457200" lvl="0" indent="-342900" algn="l" rtl="0">
              <a:lnSpc>
                <a:spcPct val="115000"/>
              </a:lnSpc>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Truncate the file to desired </a:t>
            </a:r>
            <a:r>
              <a:rPr lang="en" sz="1800" i="1">
                <a:solidFill>
                  <a:srgbClr val="677480"/>
                </a:solidFill>
                <a:latin typeface="Raleway"/>
                <a:ea typeface="Raleway"/>
                <a:cs typeface="Raleway"/>
                <a:sym typeface="Raleway"/>
              </a:rPr>
              <a:t>length</a:t>
            </a:r>
            <a:endParaRPr sz="1800" i="1">
              <a:solidFill>
                <a:srgbClr val="677480"/>
              </a:solidFill>
              <a:latin typeface="Raleway"/>
              <a:ea typeface="Raleway"/>
              <a:cs typeface="Raleway"/>
              <a:sym typeface="Raleway"/>
            </a:endParaRPr>
          </a:p>
          <a:p>
            <a:pPr marL="457200" lvl="0" indent="-342900" algn="l" rtl="0">
              <a:lnSpc>
                <a:spcPct val="115000"/>
              </a:lnSpc>
              <a:spcBef>
                <a:spcPts val="0"/>
              </a:spcBef>
              <a:spcAft>
                <a:spcPts val="0"/>
              </a:spcAft>
              <a:buClr>
                <a:srgbClr val="677480"/>
              </a:buClr>
              <a:buSzPts val="1800"/>
              <a:buFont typeface="Raleway"/>
              <a:buChar char="▷"/>
            </a:pPr>
            <a:r>
              <a:rPr lang="en" sz="1800">
                <a:solidFill>
                  <a:srgbClr val="677480"/>
                </a:solidFill>
                <a:latin typeface="Raleway"/>
                <a:ea typeface="Raleway"/>
                <a:cs typeface="Raleway"/>
                <a:sym typeface="Raleway"/>
              </a:rPr>
              <a:t>If </a:t>
            </a:r>
            <a:r>
              <a:rPr lang="en" sz="1800" i="1">
                <a:solidFill>
                  <a:srgbClr val="677480"/>
                </a:solidFill>
                <a:latin typeface="Raleway"/>
                <a:ea typeface="Raleway"/>
                <a:cs typeface="Raleway"/>
                <a:sym typeface="Raleway"/>
              </a:rPr>
              <a:t>length</a:t>
            </a:r>
            <a:r>
              <a:rPr lang="en" sz="1800">
                <a:solidFill>
                  <a:srgbClr val="677480"/>
                </a:solidFill>
                <a:latin typeface="Raleway"/>
                <a:ea typeface="Raleway"/>
                <a:cs typeface="Raleway"/>
                <a:sym typeface="Raleway"/>
              </a:rPr>
              <a:t> &gt; current length of file: extend the file with NULL characters</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273" name="Google Shape;273;p3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pic>
        <p:nvPicPr>
          <p:cNvPr id="2" name="26.m4a">
            <a:hlinkClick r:id="" action="ppaction://media"/>
            <a:extLst>
              <a:ext uri="{FF2B5EF4-FFF2-40B4-BE49-F238E27FC236}">
                <a16:creationId xmlns:a16="http://schemas.microsoft.com/office/drawing/2014/main" id="{D88BECA6-5878-7159-9F50-E39B44E6F3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51450" y="393705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sz="3200">
              <a:solidFill>
                <a:srgbClr val="FF9715"/>
              </a:solidFill>
              <a:latin typeface="Raleway SemiBold"/>
              <a:ea typeface="Raleway SemiBold"/>
              <a:cs typeface="Raleway SemiBold"/>
              <a:sym typeface="Raleway SemiBold"/>
            </a:endParaRPr>
          </a:p>
          <a:p>
            <a:pPr marL="0" lvl="0" indent="0" algn="l" rtl="0">
              <a:spcBef>
                <a:spcPts val="0"/>
              </a:spcBef>
              <a:spcAft>
                <a:spcPts val="0"/>
              </a:spcAft>
              <a:buNone/>
            </a:pPr>
            <a:r>
              <a:rPr lang="en" sz="3200">
                <a:latin typeface="Raleway SemiBold"/>
                <a:ea typeface="Raleway SemiBold"/>
                <a:cs typeface="Raleway SemiBold"/>
                <a:sym typeface="Raleway SemiBold"/>
              </a:rPr>
              <a:t>Get Callers</a:t>
            </a:r>
            <a:endParaRPr sz="3200">
              <a:latin typeface="Raleway SemiBold"/>
              <a:ea typeface="Raleway SemiBold"/>
              <a:cs typeface="Raleway SemiBold"/>
              <a:sym typeface="Raleway SemiBold"/>
            </a:endParaRPr>
          </a:p>
        </p:txBody>
      </p:sp>
      <p:sp>
        <p:nvSpPr>
          <p:cNvPr id="279" name="Google Shape;279;p38"/>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800"/>
              <a:buFont typeface="Arial"/>
              <a:buNone/>
            </a:pPr>
            <a:r>
              <a:rPr lang="en" sz="1800">
                <a:solidFill>
                  <a:srgbClr val="677480"/>
                </a:solidFill>
                <a:latin typeface="Raleway"/>
                <a:ea typeface="Raleway"/>
                <a:cs typeface="Raleway"/>
                <a:sym typeface="Raleway"/>
              </a:rPr>
              <a:t>void  get_callers(int </a:t>
            </a:r>
            <a:r>
              <a:rPr lang="en" sz="1800" i="1">
                <a:solidFill>
                  <a:srgbClr val="677480"/>
                </a:solidFill>
                <a:latin typeface="Raleway"/>
                <a:ea typeface="Raleway"/>
                <a:cs typeface="Raleway"/>
                <a:sym typeface="Raleway"/>
              </a:rPr>
              <a:t>syscall_number</a:t>
            </a:r>
            <a:r>
              <a:rPr lang="en" sz="1800">
                <a:solidFill>
                  <a:srgbClr val="677480"/>
                </a:solidFill>
                <a:latin typeface="Raleway"/>
                <a:ea typeface="Raleway"/>
                <a:cs typeface="Raleway"/>
                <a:sym typeface="Raleway"/>
              </a:rPr>
              <a:t>)</a:t>
            </a:r>
            <a:endParaRPr sz="1800">
              <a:solidFill>
                <a:srgbClr val="677480"/>
              </a:solidFill>
              <a:latin typeface="Raleway"/>
              <a:ea typeface="Raleway"/>
              <a:cs typeface="Raleway"/>
              <a:sym typeface="Raleway"/>
            </a:endParaRPr>
          </a:p>
          <a:p>
            <a:pPr marL="457200" lvl="0" indent="-342900" algn="l" rtl="0">
              <a:spcBef>
                <a:spcPts val="120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Get the number of a system call as argument</a:t>
            </a:r>
            <a:endParaRPr>
              <a:solidFill>
                <a:srgbClr val="677480"/>
              </a:solidFill>
              <a:latin typeface="Lato"/>
              <a:ea typeface="Lato"/>
              <a:cs typeface="Lato"/>
              <a:sym typeface="Lato"/>
            </a:endParaRPr>
          </a:p>
          <a:p>
            <a:pPr marL="457200" lvl="0" indent="-342900" algn="l" rtl="0">
              <a:spcBef>
                <a:spcPts val="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Print all the process PIDs which have used that system call</a:t>
            </a:r>
            <a:endParaRPr/>
          </a:p>
        </p:txBody>
      </p:sp>
      <p:sp>
        <p:nvSpPr>
          <p:cNvPr id="280" name="Google Shape;280;p3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pic>
        <p:nvPicPr>
          <p:cNvPr id="2" name="27.m4a">
            <a:hlinkClick r:id="" action="ppaction://media"/>
            <a:extLst>
              <a:ext uri="{FF2B5EF4-FFF2-40B4-BE49-F238E27FC236}">
                <a16:creationId xmlns:a16="http://schemas.microsoft.com/office/drawing/2014/main" id="{7DCEC705-58AA-E4D9-F09F-8D04EB122A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97984" y="393705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26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9"/>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Get Parent PID</a:t>
            </a:r>
            <a:endParaRPr/>
          </a:p>
        </p:txBody>
      </p:sp>
      <p:sp>
        <p:nvSpPr>
          <p:cNvPr id="286" name="Google Shape;286;p39"/>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800"/>
              <a:buFont typeface="Arial"/>
              <a:buNone/>
            </a:pPr>
            <a:r>
              <a:rPr lang="en" sz="1800">
                <a:solidFill>
                  <a:srgbClr val="677480"/>
                </a:solidFill>
                <a:latin typeface="Raleway"/>
                <a:ea typeface="Raleway"/>
                <a:cs typeface="Raleway"/>
                <a:sym typeface="Raleway"/>
              </a:rPr>
              <a:t>int  get_parent_pid(void)</a:t>
            </a:r>
            <a:endParaRPr>
              <a:solidFill>
                <a:srgbClr val="677480"/>
              </a:solidFill>
              <a:latin typeface="Lato"/>
              <a:ea typeface="Lato"/>
              <a:cs typeface="Lato"/>
              <a:sym typeface="Lato"/>
            </a:endParaRPr>
          </a:p>
          <a:p>
            <a:pPr marL="457200" lvl="0" indent="-342900" algn="l" rtl="0">
              <a:spcBef>
                <a:spcPts val="1200"/>
              </a:spcBef>
              <a:spcAft>
                <a:spcPts val="0"/>
              </a:spcAft>
              <a:buClr>
                <a:srgbClr val="677480"/>
              </a:buClr>
              <a:buSzPts val="1800"/>
              <a:buFont typeface="Helvetica Neue"/>
              <a:buChar char="▷"/>
            </a:pPr>
            <a:r>
              <a:rPr lang="en" sz="1800">
                <a:solidFill>
                  <a:srgbClr val="677480"/>
                </a:solidFill>
                <a:latin typeface="Raleway"/>
                <a:ea typeface="Raleway"/>
                <a:cs typeface="Raleway"/>
                <a:sym typeface="Raleway"/>
              </a:rPr>
              <a:t>Return the parent PID of currently running process</a:t>
            </a:r>
            <a:endParaRPr/>
          </a:p>
        </p:txBody>
      </p:sp>
      <p:sp>
        <p:nvSpPr>
          <p:cNvPr id="287" name="Google Shape;287;p3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pic>
        <p:nvPicPr>
          <p:cNvPr id="2" name="28.m4a">
            <a:hlinkClick r:id="" action="ppaction://media"/>
            <a:extLst>
              <a:ext uri="{FF2B5EF4-FFF2-40B4-BE49-F238E27FC236}">
                <a16:creationId xmlns:a16="http://schemas.microsoft.com/office/drawing/2014/main" id="{3B081406-7E2C-521D-19D2-B8B37B696D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97984" y="393705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1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Event Types</a:t>
            </a:r>
            <a:endParaRPr/>
          </a:p>
        </p:txBody>
      </p:sp>
      <p:sp>
        <p:nvSpPr>
          <p:cNvPr id="86" name="Google Shape;86;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pic>
        <p:nvPicPr>
          <p:cNvPr id="87" name="Google Shape;87;p14" descr="Google Shape;104;p14"/>
          <p:cNvPicPr preferRelativeResize="0"/>
          <p:nvPr/>
        </p:nvPicPr>
        <p:blipFill rotWithShape="1">
          <a:blip r:embed="rId5">
            <a:alphaModFix/>
          </a:blip>
          <a:srcRect/>
          <a:stretch/>
        </p:blipFill>
        <p:spPr>
          <a:xfrm>
            <a:off x="1477274" y="1164699"/>
            <a:ext cx="6189451" cy="3485999"/>
          </a:xfrm>
          <a:prstGeom prst="rect">
            <a:avLst/>
          </a:prstGeom>
          <a:noFill/>
          <a:ln>
            <a:noFill/>
          </a:ln>
        </p:spPr>
      </p:pic>
      <p:pic>
        <p:nvPicPr>
          <p:cNvPr id="2" name="Audio Recording.m4a" descr="Audio Recording.m4a">
            <a:extLst>
              <a:ext uri="{FF2B5EF4-FFF2-40B4-BE49-F238E27FC236}">
                <a16:creationId xmlns:a16="http://schemas.microsoft.com/office/drawing/2014/main" id="{90D1A258-CF74-2DA0-AA00-0E5D597D66B1}"/>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4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Event View of CPU</a:t>
            </a:r>
            <a:endParaRPr/>
          </a:p>
        </p:txBody>
      </p:sp>
      <p:sp>
        <p:nvSpPr>
          <p:cNvPr id="94" name="Google Shape;94;p1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95" name="Google Shape;95;p15" descr="Google Shape;111;p15"/>
          <p:cNvPicPr preferRelativeResize="0"/>
          <p:nvPr/>
        </p:nvPicPr>
        <p:blipFill rotWithShape="1">
          <a:blip r:embed="rId5">
            <a:alphaModFix/>
          </a:blip>
          <a:srcRect/>
          <a:stretch/>
        </p:blipFill>
        <p:spPr>
          <a:xfrm>
            <a:off x="1713076" y="1234399"/>
            <a:ext cx="5717854" cy="3670499"/>
          </a:xfrm>
          <a:prstGeom prst="rect">
            <a:avLst/>
          </a:prstGeom>
          <a:noFill/>
          <a:ln>
            <a:noFill/>
          </a:ln>
        </p:spPr>
      </p:pic>
      <p:pic>
        <p:nvPicPr>
          <p:cNvPr id="2" name="Audio Recording.m4a" descr="Audio Recording.m4a">
            <a:extLst>
              <a:ext uri="{FF2B5EF4-FFF2-40B4-BE49-F238E27FC236}">
                <a16:creationId xmlns:a16="http://schemas.microsoft.com/office/drawing/2014/main" id="{A3AEDEA6-B642-1F8C-2E29-340F1A008326}"/>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1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System Calls</a:t>
            </a:r>
            <a:endParaRPr/>
          </a:p>
        </p:txBody>
      </p:sp>
      <p:sp>
        <p:nvSpPr>
          <p:cNvPr id="102" name="Google Shape;102;p1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pic>
        <p:nvPicPr>
          <p:cNvPr id="103" name="Google Shape;103;p16" descr="Google Shape;118;p16"/>
          <p:cNvPicPr preferRelativeResize="0"/>
          <p:nvPr/>
        </p:nvPicPr>
        <p:blipFill rotWithShape="1">
          <a:blip r:embed="rId5">
            <a:alphaModFix/>
          </a:blip>
          <a:srcRect/>
          <a:stretch/>
        </p:blipFill>
        <p:spPr>
          <a:xfrm>
            <a:off x="1443172" y="1240572"/>
            <a:ext cx="6257677" cy="3398403"/>
          </a:xfrm>
          <a:prstGeom prst="rect">
            <a:avLst/>
          </a:prstGeom>
          <a:noFill/>
          <a:ln>
            <a:noFill/>
          </a:ln>
        </p:spPr>
      </p:pic>
      <p:pic>
        <p:nvPicPr>
          <p:cNvPr id="2" name="Audio Recording.m4a" descr="Audio Recording.m4a">
            <a:extLst>
              <a:ext uri="{FF2B5EF4-FFF2-40B4-BE49-F238E27FC236}">
                <a16:creationId xmlns:a16="http://schemas.microsoft.com/office/drawing/2014/main" id="{80FDAA9E-1CF7-C886-C8D7-437763A7B431}"/>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4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Hardware vs Software Interrupt</a:t>
            </a:r>
            <a:endParaRPr/>
          </a:p>
        </p:txBody>
      </p:sp>
      <p:sp>
        <p:nvSpPr>
          <p:cNvPr id="110" name="Google Shape;110;p17"/>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2000"/>
              <a:buFont typeface="Arial"/>
              <a:buNone/>
            </a:pPr>
            <a:r>
              <a:rPr lang="en" b="1">
                <a:solidFill>
                  <a:srgbClr val="677480"/>
                </a:solidFill>
                <a:latin typeface="Lato"/>
                <a:ea typeface="Lato"/>
                <a:cs typeface="Lato"/>
                <a:sym typeface="Lato"/>
              </a:rPr>
              <a:t>Hardware Interrupt</a:t>
            </a:r>
            <a:endParaRPr>
              <a:solidFill>
                <a:srgbClr val="677480"/>
              </a:solidFill>
              <a:latin typeface="Lato"/>
              <a:ea typeface="Lato"/>
              <a:cs typeface="Lato"/>
              <a:sym typeface="Lato"/>
            </a:endParaRPr>
          </a:p>
          <a:p>
            <a:pPr marL="0" lvl="0" indent="0" algn="l" rtl="0">
              <a:spcBef>
                <a:spcPts val="600"/>
              </a:spcBef>
              <a:spcAft>
                <a:spcPts val="0"/>
              </a:spcAft>
              <a:buClr>
                <a:srgbClr val="000000"/>
              </a:buClr>
              <a:buSzPts val="2000"/>
              <a:buFont typeface="Arial"/>
              <a:buNone/>
            </a:pPr>
            <a:endParaRPr b="1">
              <a:solidFill>
                <a:srgbClr val="677480"/>
              </a:solidFill>
              <a:latin typeface="Lato"/>
              <a:ea typeface="Lato"/>
              <a:cs typeface="Lato"/>
              <a:sym typeface="Lato"/>
            </a:endParaRPr>
          </a:p>
          <a:p>
            <a:pPr marL="0" lvl="0" indent="0" algn="l" rtl="0">
              <a:spcBef>
                <a:spcPts val="600"/>
              </a:spcBef>
              <a:spcAft>
                <a:spcPts val="0"/>
              </a:spcAft>
              <a:buClr>
                <a:srgbClr val="000000"/>
              </a:buClr>
              <a:buSzPts val="2000"/>
              <a:buFont typeface="Arial"/>
              <a:buNone/>
            </a:pPr>
            <a:endParaRPr b="1">
              <a:solidFill>
                <a:srgbClr val="677480"/>
              </a:solidFill>
              <a:latin typeface="Lato"/>
              <a:ea typeface="Lato"/>
              <a:cs typeface="Lato"/>
              <a:sym typeface="Lato"/>
            </a:endParaRPr>
          </a:p>
          <a:p>
            <a:pPr marL="0" lvl="0" indent="0" algn="l" rtl="0">
              <a:spcBef>
                <a:spcPts val="600"/>
              </a:spcBef>
              <a:spcAft>
                <a:spcPts val="0"/>
              </a:spcAft>
              <a:buClr>
                <a:srgbClr val="000000"/>
              </a:buClr>
              <a:buSzPts val="2000"/>
              <a:buFont typeface="Arial"/>
              <a:buNone/>
            </a:pPr>
            <a:endParaRPr b="1">
              <a:solidFill>
                <a:srgbClr val="677480"/>
              </a:solidFill>
              <a:latin typeface="Lato"/>
              <a:ea typeface="Lato"/>
              <a:cs typeface="Lato"/>
              <a:sym typeface="Lato"/>
            </a:endParaRPr>
          </a:p>
          <a:p>
            <a:pPr marL="0" lvl="0" indent="0" algn="l" rtl="0">
              <a:spcBef>
                <a:spcPts val="600"/>
              </a:spcBef>
              <a:spcAft>
                <a:spcPts val="0"/>
              </a:spcAft>
              <a:buClr>
                <a:srgbClr val="000000"/>
              </a:buClr>
              <a:buSzPts val="2000"/>
              <a:buFont typeface="Arial"/>
              <a:buNone/>
            </a:pPr>
            <a:endParaRPr b="1">
              <a:solidFill>
                <a:srgbClr val="677480"/>
              </a:solidFill>
              <a:latin typeface="Lato"/>
              <a:ea typeface="Lato"/>
              <a:cs typeface="Lato"/>
              <a:sym typeface="Lato"/>
            </a:endParaRPr>
          </a:p>
          <a:p>
            <a:pPr marL="0" lvl="0" indent="457200" algn="l" rtl="0">
              <a:lnSpc>
                <a:spcPct val="115000"/>
              </a:lnSpc>
              <a:spcBef>
                <a:spcPts val="1600"/>
              </a:spcBef>
              <a:spcAft>
                <a:spcPts val="0"/>
              </a:spcAft>
              <a:buClr>
                <a:srgbClr val="000000"/>
              </a:buClr>
              <a:buSzPts val="1800"/>
              <a:buFont typeface="Arial"/>
              <a:buNone/>
            </a:pPr>
            <a:r>
              <a:rPr lang="en" sz="1800">
                <a:solidFill>
                  <a:srgbClr val="677480"/>
                </a:solidFill>
                <a:latin typeface="Open Sans"/>
                <a:ea typeface="Open Sans"/>
                <a:cs typeface="Open Sans"/>
                <a:sym typeface="Open Sans"/>
              </a:rPr>
              <a:t>A device (like PIC)</a:t>
            </a:r>
            <a:br>
              <a:rPr lang="en" sz="1800">
                <a:solidFill>
                  <a:srgbClr val="677480"/>
                </a:solidFill>
                <a:latin typeface="Open Sans"/>
                <a:ea typeface="Open Sans"/>
                <a:cs typeface="Open Sans"/>
                <a:sym typeface="Open Sans"/>
              </a:rPr>
            </a:br>
            <a:r>
              <a:rPr lang="en" sz="1800">
                <a:solidFill>
                  <a:srgbClr val="677480"/>
                </a:solidFill>
                <a:latin typeface="Open Sans"/>
                <a:ea typeface="Open Sans"/>
                <a:cs typeface="Open Sans"/>
                <a:sym typeface="Open Sans"/>
              </a:rPr>
              <a:t>    asserts a pin in the CPU</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111" name="Google Shape;111;p17"/>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2000"/>
              <a:buFont typeface="Arial"/>
              <a:buNone/>
            </a:pPr>
            <a:r>
              <a:rPr lang="en" b="1">
                <a:solidFill>
                  <a:srgbClr val="677480"/>
                </a:solidFill>
                <a:latin typeface="Lato"/>
                <a:ea typeface="Lato"/>
                <a:cs typeface="Lato"/>
                <a:sym typeface="Lato"/>
              </a:rPr>
              <a:t>Software Interrupt</a:t>
            </a:r>
            <a:endParaRPr sz="2400">
              <a:solidFill>
                <a:srgbClr val="677480"/>
              </a:solidFill>
              <a:latin typeface="Lato"/>
              <a:ea typeface="Lato"/>
              <a:cs typeface="Lato"/>
              <a:sym typeface="Lato"/>
            </a:endParaRPr>
          </a:p>
          <a:p>
            <a:pPr marL="0" lvl="0" indent="0" algn="l" rtl="0">
              <a:spcBef>
                <a:spcPts val="600"/>
              </a:spcBef>
              <a:spcAft>
                <a:spcPts val="0"/>
              </a:spcAft>
              <a:buClr>
                <a:srgbClr val="000000"/>
              </a:buClr>
              <a:buSzPts val="2400"/>
              <a:buFont typeface="Arial"/>
              <a:buNone/>
            </a:pPr>
            <a:endParaRPr sz="2400" b="1">
              <a:solidFill>
                <a:srgbClr val="677480"/>
              </a:solidFill>
              <a:latin typeface="Lato"/>
              <a:ea typeface="Lato"/>
              <a:cs typeface="Lato"/>
              <a:sym typeface="Lato"/>
            </a:endParaRPr>
          </a:p>
          <a:p>
            <a:pPr marL="0" lvl="0" indent="0" algn="l" rtl="0">
              <a:spcBef>
                <a:spcPts val="600"/>
              </a:spcBef>
              <a:spcAft>
                <a:spcPts val="0"/>
              </a:spcAft>
              <a:buClr>
                <a:srgbClr val="000000"/>
              </a:buClr>
              <a:buSzPts val="2400"/>
              <a:buFont typeface="Arial"/>
              <a:buNone/>
            </a:pPr>
            <a:endParaRPr sz="2400" b="1">
              <a:solidFill>
                <a:srgbClr val="677480"/>
              </a:solidFill>
              <a:latin typeface="Lato"/>
              <a:ea typeface="Lato"/>
              <a:cs typeface="Lato"/>
              <a:sym typeface="Lato"/>
            </a:endParaRPr>
          </a:p>
          <a:p>
            <a:pPr marL="0" lvl="0" indent="0" algn="l" rtl="0">
              <a:spcBef>
                <a:spcPts val="600"/>
              </a:spcBef>
              <a:spcAft>
                <a:spcPts val="0"/>
              </a:spcAft>
              <a:buClr>
                <a:srgbClr val="000000"/>
              </a:buClr>
              <a:buSzPts val="2400"/>
              <a:buFont typeface="Arial"/>
              <a:buNone/>
            </a:pPr>
            <a:endParaRPr sz="2400" b="1">
              <a:solidFill>
                <a:srgbClr val="677480"/>
              </a:solidFill>
              <a:latin typeface="Lato"/>
              <a:ea typeface="Lato"/>
              <a:cs typeface="Lato"/>
              <a:sym typeface="Lato"/>
            </a:endParaRPr>
          </a:p>
          <a:p>
            <a:pPr marL="0" lvl="0" indent="0" algn="l" rtl="0">
              <a:spcBef>
                <a:spcPts val="600"/>
              </a:spcBef>
              <a:spcAft>
                <a:spcPts val="0"/>
              </a:spcAft>
              <a:buClr>
                <a:srgbClr val="000000"/>
              </a:buClr>
              <a:buSzPts val="2400"/>
              <a:buFont typeface="Arial"/>
              <a:buNone/>
            </a:pPr>
            <a:endParaRPr sz="2400" b="1">
              <a:solidFill>
                <a:srgbClr val="677480"/>
              </a:solidFill>
              <a:latin typeface="Lato"/>
              <a:ea typeface="Lato"/>
              <a:cs typeface="Lato"/>
              <a:sym typeface="Lato"/>
            </a:endParaRPr>
          </a:p>
          <a:p>
            <a:pPr marL="0" lvl="0" indent="0" algn="ctr" rtl="0">
              <a:lnSpc>
                <a:spcPct val="115000"/>
              </a:lnSpc>
              <a:spcBef>
                <a:spcPts val="1600"/>
              </a:spcBef>
              <a:spcAft>
                <a:spcPts val="0"/>
              </a:spcAft>
              <a:buClr>
                <a:srgbClr val="000000"/>
              </a:buClr>
              <a:buSzPts val="1800"/>
              <a:buFont typeface="Arial"/>
              <a:buNone/>
            </a:pPr>
            <a:r>
              <a:rPr lang="en" sz="1800">
                <a:solidFill>
                  <a:srgbClr val="677480"/>
                </a:solidFill>
                <a:latin typeface="Roboto"/>
                <a:ea typeface="Roboto"/>
                <a:cs typeface="Roboto"/>
                <a:sym typeface="Roboto"/>
              </a:rPr>
              <a:t>An instruction which when executed causes an interrupt</a:t>
            </a:r>
            <a:endParaRPr sz="2400">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113" name="Google Shape;113;p17" descr="Google Shape;134;p18"/>
          <p:cNvPicPr preferRelativeResize="0"/>
          <p:nvPr/>
        </p:nvPicPr>
        <p:blipFill rotWithShape="1">
          <a:blip r:embed="rId5">
            <a:alphaModFix/>
          </a:blip>
          <a:srcRect/>
          <a:stretch/>
        </p:blipFill>
        <p:spPr>
          <a:xfrm>
            <a:off x="1203474" y="1823274"/>
            <a:ext cx="2560178" cy="1559078"/>
          </a:xfrm>
          <a:prstGeom prst="rect">
            <a:avLst/>
          </a:prstGeom>
          <a:noFill/>
          <a:ln>
            <a:noFill/>
          </a:ln>
        </p:spPr>
      </p:pic>
      <p:pic>
        <p:nvPicPr>
          <p:cNvPr id="114" name="Google Shape;114;p17" descr="Google Shape;135;p18"/>
          <p:cNvPicPr preferRelativeResize="0"/>
          <p:nvPr/>
        </p:nvPicPr>
        <p:blipFill rotWithShape="1">
          <a:blip r:embed="rId6">
            <a:alphaModFix/>
          </a:blip>
          <a:srcRect/>
          <a:stretch/>
        </p:blipFill>
        <p:spPr>
          <a:xfrm>
            <a:off x="5155449" y="1761148"/>
            <a:ext cx="1884503" cy="1455753"/>
          </a:xfrm>
          <a:prstGeom prst="rect">
            <a:avLst/>
          </a:prstGeom>
          <a:noFill/>
          <a:ln>
            <a:noFill/>
          </a:ln>
        </p:spPr>
      </p:pic>
      <p:pic>
        <p:nvPicPr>
          <p:cNvPr id="2" name="Audio Recording.m4a" descr="Audio Recording.m4a">
            <a:extLst>
              <a:ext uri="{FF2B5EF4-FFF2-40B4-BE49-F238E27FC236}">
                <a16:creationId xmlns:a16="http://schemas.microsoft.com/office/drawing/2014/main" id="{974D182A-6568-C8D0-9CDA-D78651B13A80}"/>
              </a:ext>
            </a:extLst>
          </p:cNvPr>
          <p:cNvPicPr>
            <a:picLocks/>
          </p:cNvPicPr>
          <p:nvPr>
            <a:audioFile r:link="rId2"/>
            <p:extLst>
              <p:ext uri="{DAA4B4D4-6D71-4841-9C94-3DE7FCFB9230}">
                <p14:media xmlns:p14="http://schemas.microsoft.com/office/powerpoint/2010/main" r:embed="rId1"/>
              </p:ext>
            </p:extLst>
          </p:nvPr>
        </p:nvPicPr>
        <p:blipFill>
          <a:blip r:embed="rId7"/>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7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Software Interrupt</a:t>
            </a:r>
            <a:endParaRPr/>
          </a:p>
        </p:txBody>
      </p:sp>
      <p:sp>
        <p:nvSpPr>
          <p:cNvPr id="121" name="Google Shape;121;p18"/>
          <p:cNvSpPr txBox="1">
            <a:spLocks noGrp="1"/>
          </p:cNvSpPr>
          <p:nvPr>
            <p:ph type="body" idx="1"/>
          </p:nvPr>
        </p:nvSpPr>
        <p:spPr>
          <a:xfrm>
            <a:off x="786150" y="1261700"/>
            <a:ext cx="4908900" cy="3573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800"/>
              <a:buFont typeface="Arial"/>
              <a:buNone/>
            </a:pPr>
            <a:r>
              <a:rPr lang="en" sz="1800">
                <a:solidFill>
                  <a:srgbClr val="677480"/>
                </a:solidFill>
                <a:latin typeface="Open Sans"/>
                <a:ea typeface="Open Sans"/>
                <a:cs typeface="Open Sans"/>
                <a:sym typeface="Open Sans"/>
              </a:rPr>
              <a:t>Software interrupt used for implementing system call</a:t>
            </a:r>
            <a:endParaRPr>
              <a:solidFill>
                <a:srgbClr val="677480"/>
              </a:solidFill>
              <a:latin typeface="Roboto"/>
              <a:ea typeface="Roboto"/>
              <a:cs typeface="Roboto"/>
              <a:sym typeface="Roboto"/>
            </a:endParaRPr>
          </a:p>
          <a:p>
            <a:pPr marL="457200" lvl="0" indent="-342900" algn="l" rtl="0">
              <a:lnSpc>
                <a:spcPct val="115000"/>
              </a:lnSpc>
              <a:spcBef>
                <a:spcPts val="0"/>
              </a:spcBef>
              <a:spcAft>
                <a:spcPts val="0"/>
              </a:spcAft>
              <a:buClr>
                <a:srgbClr val="677480"/>
              </a:buClr>
              <a:buSzPts val="1800"/>
              <a:buFont typeface="Helvetica Neue"/>
              <a:buChar char="▷"/>
            </a:pPr>
            <a:r>
              <a:rPr lang="en" sz="1800">
                <a:solidFill>
                  <a:srgbClr val="677480"/>
                </a:solidFill>
                <a:latin typeface="Open Sans"/>
                <a:ea typeface="Open Sans"/>
                <a:cs typeface="Open Sans"/>
                <a:sym typeface="Open Sans"/>
              </a:rPr>
              <a:t>Previously in Linux INT 128, was used for system calls</a:t>
            </a:r>
            <a:endParaRPr sz="1400">
              <a:solidFill>
                <a:srgbClr val="677480"/>
              </a:solidFill>
              <a:latin typeface="Lato"/>
              <a:ea typeface="Lato"/>
              <a:cs typeface="Lato"/>
              <a:sym typeface="Lato"/>
            </a:endParaRPr>
          </a:p>
          <a:p>
            <a:pPr marL="457200" lvl="0" indent="-342900" algn="l" rtl="0">
              <a:lnSpc>
                <a:spcPct val="115000"/>
              </a:lnSpc>
              <a:spcBef>
                <a:spcPts val="0"/>
              </a:spcBef>
              <a:spcAft>
                <a:spcPts val="0"/>
              </a:spcAft>
              <a:buClr>
                <a:srgbClr val="2185C5"/>
              </a:buClr>
              <a:buSzPts val="1800"/>
              <a:buFont typeface="Helvetica Neue"/>
              <a:buChar char="▷"/>
            </a:pPr>
            <a:r>
              <a:rPr lang="en" sz="1800">
                <a:solidFill>
                  <a:srgbClr val="2185C5"/>
                </a:solidFill>
                <a:latin typeface="Open Sans"/>
                <a:ea typeface="Open Sans"/>
                <a:cs typeface="Open Sans"/>
                <a:sym typeface="Open Sans"/>
              </a:rPr>
              <a:t>In xv6, INT 64 is used for system calls</a:t>
            </a:r>
            <a:endParaRPr sz="1400">
              <a:solidFill>
                <a:srgbClr val="677480"/>
              </a:solidFill>
              <a:latin typeface="Lato"/>
              <a:ea typeface="Lato"/>
              <a:cs typeface="Lato"/>
              <a:sym typeface="Lato"/>
            </a:endParaRPr>
          </a:p>
          <a:p>
            <a:pPr marL="0" lvl="0" indent="457200" algn="l" rtl="0">
              <a:spcBef>
                <a:spcPts val="600"/>
              </a:spcBef>
              <a:spcAft>
                <a:spcPts val="0"/>
              </a:spcAft>
              <a:buClr>
                <a:srgbClr val="000000"/>
              </a:buClr>
              <a:buSzPts val="2400"/>
              <a:buFont typeface="Arial"/>
              <a:buNone/>
            </a:pPr>
            <a:r>
              <a:rPr lang="en">
                <a:solidFill>
                  <a:srgbClr val="677480"/>
                </a:solidFill>
                <a:latin typeface="Lato"/>
                <a:ea typeface="Lato"/>
                <a:cs typeface="Lato"/>
                <a:sym typeface="Lato"/>
              </a:rPr>
              <a:t> </a:t>
            </a:r>
            <a:endParaRPr>
              <a:solidFill>
                <a:srgbClr val="677480"/>
              </a:solidFill>
              <a:latin typeface="Lato"/>
              <a:ea typeface="Lato"/>
              <a:cs typeface="Lato"/>
              <a:sym typeface="Lato"/>
            </a:endParaRPr>
          </a:p>
          <a:p>
            <a:pPr marL="0" lvl="0" indent="0" algn="l" rtl="0">
              <a:spcBef>
                <a:spcPts val="600"/>
              </a:spcBef>
              <a:spcAft>
                <a:spcPts val="0"/>
              </a:spcAft>
              <a:buNone/>
            </a:pPr>
            <a:endParaRPr sz="3200">
              <a:solidFill>
                <a:srgbClr val="FF9715"/>
              </a:solidFill>
              <a:latin typeface="Raleway SemiBold"/>
              <a:ea typeface="Raleway SemiBold"/>
              <a:cs typeface="Raleway SemiBold"/>
              <a:sym typeface="Raleway SemiBold"/>
            </a:endParaRPr>
          </a:p>
        </p:txBody>
      </p:sp>
      <p:sp>
        <p:nvSpPr>
          <p:cNvPr id="122" name="Google Shape;122;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pic>
        <p:nvPicPr>
          <p:cNvPr id="123" name="Google Shape;123;p18" descr="Google Shape;142;p19"/>
          <p:cNvPicPr preferRelativeResize="0"/>
          <p:nvPr/>
        </p:nvPicPr>
        <p:blipFill rotWithShape="1">
          <a:blip r:embed="rId5">
            <a:alphaModFix/>
          </a:blip>
          <a:srcRect/>
          <a:stretch/>
        </p:blipFill>
        <p:spPr>
          <a:xfrm>
            <a:off x="5695049" y="1435349"/>
            <a:ext cx="2944276" cy="3399951"/>
          </a:xfrm>
          <a:prstGeom prst="rect">
            <a:avLst/>
          </a:prstGeom>
          <a:noFill/>
          <a:ln>
            <a:noFill/>
          </a:ln>
        </p:spPr>
      </p:pic>
      <p:pic>
        <p:nvPicPr>
          <p:cNvPr id="2" name="Audio Recording.m4a" descr="Audio Recording.m4a">
            <a:extLst>
              <a:ext uri="{FF2B5EF4-FFF2-40B4-BE49-F238E27FC236}">
                <a16:creationId xmlns:a16="http://schemas.microsoft.com/office/drawing/2014/main" id="{CC7BA8F2-7DAF-EDAB-5DCB-A88466DFA985}"/>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353576"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4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9"/>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latin typeface="Raleway SemiBold"/>
                <a:ea typeface="Raleway SemiBold"/>
                <a:cs typeface="Raleway SemiBold"/>
                <a:sym typeface="Raleway SemiBold"/>
              </a:rPr>
              <a:t>Example: Write System Call</a:t>
            </a:r>
            <a:endParaRPr/>
          </a:p>
        </p:txBody>
      </p:sp>
      <p:sp>
        <p:nvSpPr>
          <p:cNvPr id="130" name="Google Shape;130;p1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131" name="Google Shape;131;p19" descr="Google Shape;150;p20"/>
          <p:cNvPicPr preferRelativeResize="0"/>
          <p:nvPr/>
        </p:nvPicPr>
        <p:blipFill rotWithShape="1">
          <a:blip r:embed="rId5">
            <a:alphaModFix/>
          </a:blip>
          <a:srcRect/>
          <a:stretch/>
        </p:blipFill>
        <p:spPr>
          <a:xfrm>
            <a:off x="2422674" y="1112500"/>
            <a:ext cx="3404651" cy="3897925"/>
          </a:xfrm>
          <a:prstGeom prst="rect">
            <a:avLst/>
          </a:prstGeom>
          <a:noFill/>
          <a:ln>
            <a:noFill/>
          </a:ln>
        </p:spPr>
      </p:pic>
      <p:pic>
        <p:nvPicPr>
          <p:cNvPr id="2" name="Audio Recording.m4a" descr="Audio Recording.m4a">
            <a:extLst>
              <a:ext uri="{FF2B5EF4-FFF2-40B4-BE49-F238E27FC236}">
                <a16:creationId xmlns:a16="http://schemas.microsoft.com/office/drawing/2014/main" id="{7625910F-3DB7-63A3-949C-7D2FD7E21210}"/>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700">
                <a:latin typeface="Raleway SemiBold"/>
                <a:ea typeface="Raleway SemiBold"/>
                <a:cs typeface="Raleway SemiBold"/>
                <a:sym typeface="Raleway SemiBold"/>
              </a:rPr>
              <a:t>System Call Processing in kernel</a:t>
            </a:r>
            <a:endParaRPr/>
          </a:p>
        </p:txBody>
      </p:sp>
      <p:sp>
        <p:nvSpPr>
          <p:cNvPr id="138" name="Google Shape;138;p20"/>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97ABBC"/>
              </a:buClr>
              <a:buSzPts val="1800"/>
              <a:buFont typeface="Helvetica Neue"/>
              <a:buNone/>
            </a:pPr>
            <a:r>
              <a:rPr lang="en" sz="1800">
                <a:solidFill>
                  <a:srgbClr val="434343"/>
                </a:solidFill>
                <a:latin typeface="Roboto"/>
                <a:ea typeface="Roboto"/>
                <a:cs typeface="Roboto"/>
                <a:sym typeface="Roboto"/>
              </a:rPr>
              <a:t>Almost similar to hardware interrupts</a:t>
            </a:r>
            <a:endParaRPr>
              <a:solidFill>
                <a:srgbClr val="677480"/>
              </a:solidFill>
              <a:latin typeface="Lato"/>
              <a:ea typeface="Lato"/>
              <a:cs typeface="Lato"/>
              <a:sym typeface="Lato"/>
            </a:endParaRPr>
          </a:p>
          <a:p>
            <a:pPr marL="0" lvl="0" indent="0" algn="l" rtl="0">
              <a:spcBef>
                <a:spcPts val="600"/>
              </a:spcBef>
              <a:spcAft>
                <a:spcPts val="0"/>
              </a:spcAft>
              <a:buNone/>
            </a:pPr>
            <a:endParaRPr/>
          </a:p>
        </p:txBody>
      </p:sp>
      <p:sp>
        <p:nvSpPr>
          <p:cNvPr id="139" name="Google Shape;139;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140" name="Google Shape;140;p20" descr="Google Shape;158;p21"/>
          <p:cNvPicPr preferRelativeResize="0"/>
          <p:nvPr/>
        </p:nvPicPr>
        <p:blipFill rotWithShape="1">
          <a:blip r:embed="rId5">
            <a:alphaModFix/>
          </a:blip>
          <a:srcRect/>
          <a:stretch/>
        </p:blipFill>
        <p:spPr>
          <a:xfrm>
            <a:off x="1036874" y="1867373"/>
            <a:ext cx="7070254" cy="2738325"/>
          </a:xfrm>
          <a:prstGeom prst="rect">
            <a:avLst/>
          </a:prstGeom>
          <a:noFill/>
          <a:ln>
            <a:noFill/>
          </a:ln>
        </p:spPr>
      </p:pic>
      <p:pic>
        <p:nvPicPr>
          <p:cNvPr id="2" name="Audio Recording.m4a" descr="Audio Recording.m4a">
            <a:extLst>
              <a:ext uri="{FF2B5EF4-FFF2-40B4-BE49-F238E27FC236}">
                <a16:creationId xmlns:a16="http://schemas.microsoft.com/office/drawing/2014/main" id="{0309C3AE-32CE-29B7-7383-7FC0EA6E15A5}"/>
              </a:ext>
            </a:extLst>
          </p:cNvPr>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404384" y="4178351"/>
            <a:ext cx="571500" cy="571500"/>
          </a:xfrm>
          <a:prstGeom prst="rect">
            <a:avLst/>
          </a:prstGeom>
          <a:ln w="12700">
            <a:miter lim="400000"/>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3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
                </p:tgtEl>
              </p:cMediaNode>
            </p:audio>
          </p:childTnLst>
        </p:cTn>
      </p:par>
    </p:tnLst>
  </p:timing>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786</Words>
  <Application>Microsoft Macintosh PowerPoint</Application>
  <PresentationFormat>On-screen Show (16:9)</PresentationFormat>
  <Paragraphs>136</Paragraphs>
  <Slides>28</Slides>
  <Notes>28</Notes>
  <HiddenSlides>0</HiddenSlides>
  <MMClips>28</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Helvetica Neue</vt:lpstr>
      <vt:lpstr>Raleway</vt:lpstr>
      <vt:lpstr>Arial</vt:lpstr>
      <vt:lpstr>Raleway SemiBold</vt:lpstr>
      <vt:lpstr>Roboto Slab</vt:lpstr>
      <vt:lpstr>Open Sans</vt:lpstr>
      <vt:lpstr>Lato</vt:lpstr>
      <vt:lpstr>Source Sans Pro</vt:lpstr>
      <vt:lpstr>Roboto</vt:lpstr>
      <vt:lpstr>Cordelia template</vt:lpstr>
      <vt:lpstr>Lab Project 2: System calls and Processes  Sarina Hamedani Ali Hajizadeh</vt:lpstr>
      <vt:lpstr>Why Event Driven Design?</vt:lpstr>
      <vt:lpstr>Event Types</vt:lpstr>
      <vt:lpstr>Event View of CPU</vt:lpstr>
      <vt:lpstr>System Calls</vt:lpstr>
      <vt:lpstr>Hardware vs Software Interrupt</vt:lpstr>
      <vt:lpstr>Software Interrupt</vt:lpstr>
      <vt:lpstr>Example: Write System Call</vt:lpstr>
      <vt:lpstr>System Call Processing in kernel</vt:lpstr>
      <vt:lpstr>Trapframe</vt:lpstr>
      <vt:lpstr>Trapframe Struct</vt:lpstr>
      <vt:lpstr>System Calls in xv6</vt:lpstr>
      <vt:lpstr>System Call Number</vt:lpstr>
      <vt:lpstr>xv6 System Call Naming Convention</vt:lpstr>
      <vt:lpstr>Syscall(void)</vt:lpstr>
      <vt:lpstr>Prototype of a Typical System Call</vt:lpstr>
      <vt:lpstr>Adding New System Call</vt:lpstr>
      <vt:lpstr>Processes</vt:lpstr>
      <vt:lpstr>Managing Processes</vt:lpstr>
      <vt:lpstr>First Process</vt:lpstr>
      <vt:lpstr>Passing Parameters in System Calls</vt:lpstr>
      <vt:lpstr>Pass By Registers (Linux) </vt:lpstr>
      <vt:lpstr>Pass via User Mode Stack (xv6)</vt:lpstr>
      <vt:lpstr>Return from System Calls</vt:lpstr>
      <vt:lpstr>Find Largest Prime Factor</vt:lpstr>
      <vt:lpstr>Change File Size</vt:lpstr>
      <vt:lpstr> Get Callers</vt:lpstr>
      <vt:lpstr>Get Parent PID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Project 2: System calls and Processes  Sarina Hamedani Ali Hajizadeh</dc:title>
  <cp:lastModifiedBy>sarina.hamedani@outlook.com</cp:lastModifiedBy>
  <cp:revision>1</cp:revision>
  <dcterms:modified xsi:type="dcterms:W3CDTF">2022-10-30T15:55:13Z</dcterms:modified>
</cp:coreProperties>
</file>